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9"/>
  </p:notesMasterIdLst>
  <p:sldIdLst>
    <p:sldId id="381" r:id="rId2"/>
    <p:sldId id="362" r:id="rId3"/>
    <p:sldId id="363" r:id="rId4"/>
    <p:sldId id="364" r:id="rId5"/>
    <p:sldId id="365" r:id="rId6"/>
    <p:sldId id="371" r:id="rId7"/>
    <p:sldId id="370" r:id="rId8"/>
    <p:sldId id="372" r:id="rId9"/>
    <p:sldId id="373" r:id="rId10"/>
    <p:sldId id="375" r:id="rId11"/>
    <p:sldId id="369" r:id="rId12"/>
    <p:sldId id="314" r:id="rId13"/>
    <p:sldId id="376" r:id="rId14"/>
    <p:sldId id="379" r:id="rId15"/>
    <p:sldId id="378" r:id="rId16"/>
    <p:sldId id="377" r:id="rId17"/>
    <p:sldId id="380" r:id="rId18"/>
  </p:sldIdLst>
  <p:sldSz cx="9144000" cy="6858000" type="screen4x3"/>
  <p:notesSz cx="6718300" cy="9855200"/>
  <p:defaultTextStyle>
    <a:defPPr>
      <a:defRPr lang="ru-RU"/>
    </a:defPPr>
    <a:lvl1pPr algn="ctr" rtl="0" fontAlgn="base">
      <a:spcBef>
        <a:spcPct val="0"/>
      </a:spcBef>
      <a:spcAft>
        <a:spcPct val="0"/>
      </a:spcAft>
      <a:defRPr sz="2400" kern="1200">
        <a:solidFill>
          <a:schemeClr val="tx1"/>
        </a:solidFill>
        <a:latin typeface="Times New Roman" charset="0"/>
        <a:ea typeface="+mn-ea"/>
        <a:cs typeface="+mn-cs"/>
      </a:defRPr>
    </a:lvl1pPr>
    <a:lvl2pPr marL="457200" algn="ctr" rtl="0" fontAlgn="base">
      <a:spcBef>
        <a:spcPct val="0"/>
      </a:spcBef>
      <a:spcAft>
        <a:spcPct val="0"/>
      </a:spcAft>
      <a:defRPr sz="2400" kern="1200">
        <a:solidFill>
          <a:schemeClr val="tx1"/>
        </a:solidFill>
        <a:latin typeface="Times New Roman" charset="0"/>
        <a:ea typeface="+mn-ea"/>
        <a:cs typeface="+mn-cs"/>
      </a:defRPr>
    </a:lvl2pPr>
    <a:lvl3pPr marL="914400" algn="ctr" rtl="0" fontAlgn="base">
      <a:spcBef>
        <a:spcPct val="0"/>
      </a:spcBef>
      <a:spcAft>
        <a:spcPct val="0"/>
      </a:spcAft>
      <a:defRPr sz="2400" kern="1200">
        <a:solidFill>
          <a:schemeClr val="tx1"/>
        </a:solidFill>
        <a:latin typeface="Times New Roman" charset="0"/>
        <a:ea typeface="+mn-ea"/>
        <a:cs typeface="+mn-cs"/>
      </a:defRPr>
    </a:lvl3pPr>
    <a:lvl4pPr marL="1371600" algn="ctr" rtl="0" fontAlgn="base">
      <a:spcBef>
        <a:spcPct val="0"/>
      </a:spcBef>
      <a:spcAft>
        <a:spcPct val="0"/>
      </a:spcAft>
      <a:defRPr sz="2400" kern="1200">
        <a:solidFill>
          <a:schemeClr val="tx1"/>
        </a:solidFill>
        <a:latin typeface="Times New Roman" charset="0"/>
        <a:ea typeface="+mn-ea"/>
        <a:cs typeface="+mn-cs"/>
      </a:defRPr>
    </a:lvl4pPr>
    <a:lvl5pPr marL="1828800" algn="ctr"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33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2" autoAdjust="0"/>
    <p:restoredTop sz="96148" autoAdjust="0"/>
  </p:normalViewPr>
  <p:slideViewPr>
    <p:cSldViewPr>
      <p:cViewPr>
        <p:scale>
          <a:sx n="66" d="100"/>
          <a:sy n="66" d="100"/>
        </p:scale>
        <p:origin x="-1474" y="-77"/>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ru-RU"/>
          </a:p>
        </p:txBody>
      </p:sp>
      <p:sp>
        <p:nvSpPr>
          <p:cNvPr id="4099" name="Rectangle 3"/>
          <p:cNvSpPr>
            <a:spLocks noGrp="1" noChangeArrowheads="1"/>
          </p:cNvSpPr>
          <p:nvPr>
            <p:ph type="dt" idx="1"/>
          </p:nvPr>
        </p:nvSpPr>
        <p:spPr bwMode="auto">
          <a:xfrm>
            <a:off x="3806825"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ru-RU"/>
          </a:p>
        </p:txBody>
      </p:sp>
      <p:sp>
        <p:nvSpPr>
          <p:cNvPr id="15364"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01" name="Rectangle 5"/>
          <p:cNvSpPr>
            <a:spLocks noGrp="1" noChangeArrowheads="1"/>
          </p:cNvSpPr>
          <p:nvPr>
            <p:ph type="body" sz="quarter" idx="3"/>
          </p:nvPr>
        </p:nvSpPr>
        <p:spPr bwMode="auto">
          <a:xfrm>
            <a:off x="895350" y="4681538"/>
            <a:ext cx="4927600"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4102" name="Rectangle 6"/>
          <p:cNvSpPr>
            <a:spLocks noGrp="1" noChangeArrowheads="1"/>
          </p:cNvSpPr>
          <p:nvPr>
            <p:ph type="ftr" sz="quarter" idx="4"/>
          </p:nvPr>
        </p:nvSpPr>
        <p:spPr bwMode="auto">
          <a:xfrm>
            <a:off x="0" y="9363075"/>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ru-RU"/>
          </a:p>
        </p:txBody>
      </p:sp>
      <p:sp>
        <p:nvSpPr>
          <p:cNvPr id="4103" name="Rectangle 7"/>
          <p:cNvSpPr>
            <a:spLocks noGrp="1" noChangeArrowheads="1"/>
          </p:cNvSpPr>
          <p:nvPr>
            <p:ph type="sldNum" sz="quarter" idx="5"/>
          </p:nvPr>
        </p:nvSpPr>
        <p:spPr bwMode="auto">
          <a:xfrm>
            <a:off x="3806825" y="9363075"/>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E3CD1C7-2CAC-5142-9B69-6A640006C764}" type="slidenum">
              <a:rPr lang="ru-RU" altLang="ru-RU"/>
              <a:pPr/>
              <a:t>‹#›</a:t>
            </a:fld>
            <a:endParaRPr lang="ru-RU" altLang="ru-RU"/>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baseline="0" dirty="0"/>
          </a:p>
        </p:txBody>
      </p:sp>
      <p:sp>
        <p:nvSpPr>
          <p:cNvPr id="4" name="Номер слайда 3"/>
          <p:cNvSpPr>
            <a:spLocks noGrp="1"/>
          </p:cNvSpPr>
          <p:nvPr>
            <p:ph type="sldNum" sz="quarter" idx="10"/>
          </p:nvPr>
        </p:nvSpPr>
        <p:spPr/>
        <p:txBody>
          <a:bodyPr/>
          <a:lstStyle/>
          <a:p>
            <a:fld id="{3E3CD1C7-2CAC-5142-9B69-6A640006C764}" type="slidenum">
              <a:rPr lang="ru-RU" altLang="ru-RU"/>
              <a:pPr/>
              <a:t>1</a:t>
            </a:fld>
            <a:endParaRPr lang="ru-RU" altLang="ru-RU"/>
          </a:p>
        </p:txBody>
      </p:sp>
    </p:spTree>
    <p:extLst>
      <p:ext uri="{BB962C8B-B14F-4D97-AF65-F5344CB8AC3E}">
        <p14:creationId xmlns:p14="http://schemas.microsoft.com/office/powerpoint/2010/main" val="2143124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5C627C4-386B-47AA-ACFE-79660AA076F4}" type="slidenum">
              <a:rPr lang="ru-RU" altLang="ru-RU" smtClean="0">
                <a:latin typeface="Times New Roman" pitchFamily="18" charset="0"/>
              </a:rPr>
              <a:pPr/>
              <a:t>4</a:t>
            </a:fld>
            <a:endParaRPr lang="ru-RU" altLang="ru-RU" smtClean="0">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ru-RU" altLang="ru-R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1BEB1D5-7AE2-4B1C-9AB9-5BF03E6CCD7F}" type="slidenum">
              <a:rPr lang="ru-RU" altLang="ru-RU" smtClean="0">
                <a:latin typeface="Times New Roman" pitchFamily="18" charset="0"/>
              </a:rPr>
              <a:pPr/>
              <a:t>5</a:t>
            </a:fld>
            <a:endParaRPr lang="ru-RU" altLang="ru-RU" smtClean="0">
              <a:latin typeface="Times New Roman"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ru-RU" altLang="ru-RU" sz="1000" dirty="0" smtClean="0"/>
              <a:t>Потенциальная доходность — это норма прибыли, которая обычно выражается как суммарный годовой процентный коэффициент. Потенциальная доходность учитывает все ожидаемые выгоды от недвижимости, включая поступления при продаже в конце срока инвестиции. Термин "процентная ставка" обычно относится к доходности заемных, а не собственных средств.</a:t>
            </a:r>
          </a:p>
          <a:p>
            <a:r>
              <a:rPr lang="ru-RU" altLang="ru-RU" sz="1000" b="1" dirty="0" smtClean="0"/>
              <a:t>Общая потенциальная доходность (Y0) — это норма прибыли для общей величины инвестированного капитала.</a:t>
            </a:r>
            <a:r>
              <a:rPr lang="ru-RU" altLang="ru-RU" sz="1000" dirty="0" smtClean="0"/>
              <a:t> Этот показатель учитывает изменения в доходах в течение инвестиционного периода, а также величину реверсии в конце инвестиционного срока. В то же время, он не учитывает влияние кредитного финансирования, поскольку рассчитывается так, как если бы недвижимость была приобретена без заемного капитала. Общая потенциальная доходность может рассматриваться как сочетание доходности заемных и собственных средств. Данный показатель представляет собой взвешенное среднее значение доходности собственных средств и процентной ставки6.</a:t>
            </a:r>
          </a:p>
          <a:p>
            <a:r>
              <a:rPr lang="ru-RU" altLang="ru-RU" sz="1000" dirty="0" smtClean="0"/>
              <a:t>Доходность собственных средств (YE) — это норма прибыли на собственный капитал. Этот показатель отличается от нормы прибыли заемных средств, который обычно называют процентной ставкой. Доходность собственных средств является внутренней ставкой дохода инвестора, учитывающей влияние заемного финансирования на доходы от инвестированных собственных средств (дивиденды).</a:t>
            </a:r>
          </a:p>
          <a:p>
            <a:r>
              <a:rPr lang="en-US" altLang="ru-RU" sz="1000" dirty="0" err="1" smtClean="0"/>
              <a:t>Капитализация</a:t>
            </a:r>
            <a:r>
              <a:rPr lang="en-US" altLang="ru-RU" sz="1000" dirty="0" smtClean="0"/>
              <a:t> </a:t>
            </a:r>
            <a:r>
              <a:rPr lang="en-US" altLang="ru-RU" sz="1000" dirty="0" err="1" smtClean="0"/>
              <a:t>потенциальных</a:t>
            </a:r>
            <a:r>
              <a:rPr lang="en-US" altLang="ru-RU" sz="1000" dirty="0" smtClean="0"/>
              <a:t> </a:t>
            </a:r>
            <a:r>
              <a:rPr lang="en-US" altLang="ru-RU" sz="1000" dirty="0" err="1" smtClean="0"/>
              <a:t>доходов</a:t>
            </a:r>
            <a:r>
              <a:rPr lang="en-US" altLang="ru-RU" sz="1000" dirty="0" smtClean="0"/>
              <a:t> — </a:t>
            </a:r>
            <a:r>
              <a:rPr lang="en-US" altLang="ru-RU" sz="1000" dirty="0" err="1" smtClean="0"/>
              <a:t>это</a:t>
            </a:r>
            <a:r>
              <a:rPr lang="en-US" altLang="ru-RU" sz="1000" dirty="0" smtClean="0"/>
              <a:t> </a:t>
            </a:r>
            <a:r>
              <a:rPr lang="en-US" altLang="ru-RU" sz="1000" dirty="0" err="1" smtClean="0"/>
              <a:t>метод</a:t>
            </a:r>
            <a:r>
              <a:rPr lang="en-US" altLang="ru-RU" sz="1000" dirty="0" smtClean="0"/>
              <a:t>, </a:t>
            </a:r>
            <a:r>
              <a:rPr lang="en-US" altLang="ru-RU" sz="1000" dirty="0" err="1" smtClean="0"/>
              <a:t>используемый</a:t>
            </a:r>
            <a:r>
              <a:rPr lang="en-US" altLang="ru-RU" sz="1000" dirty="0" smtClean="0"/>
              <a:t> </a:t>
            </a:r>
            <a:r>
              <a:rPr lang="en-US" altLang="ru-RU" sz="1000" dirty="0" err="1" smtClean="0"/>
              <a:t>для</a:t>
            </a:r>
            <a:r>
              <a:rPr lang="en-US" altLang="ru-RU" sz="1000" dirty="0" smtClean="0"/>
              <a:t> </a:t>
            </a:r>
            <a:r>
              <a:rPr lang="en-US" altLang="ru-RU" sz="1000" dirty="0" err="1" smtClean="0"/>
              <a:t>конвертации</a:t>
            </a:r>
            <a:r>
              <a:rPr lang="en-US" altLang="ru-RU" sz="1000" dirty="0" smtClean="0"/>
              <a:t> </a:t>
            </a:r>
            <a:r>
              <a:rPr lang="en-US" altLang="ru-RU" sz="1000" dirty="0" err="1" smtClean="0"/>
              <a:t>будущих</a:t>
            </a:r>
            <a:r>
              <a:rPr lang="en-US" altLang="ru-RU" sz="1000" dirty="0" smtClean="0"/>
              <a:t> </a:t>
            </a:r>
            <a:r>
              <a:rPr lang="en-US" altLang="ru-RU" sz="1000" dirty="0" err="1" smtClean="0"/>
              <a:t>доходов</a:t>
            </a:r>
            <a:r>
              <a:rPr lang="en-US" altLang="ru-RU" sz="1000" dirty="0" smtClean="0"/>
              <a:t> в </a:t>
            </a:r>
            <a:r>
              <a:rPr lang="en-US" altLang="ru-RU" sz="1000" dirty="0" err="1" smtClean="0"/>
              <a:t>текущую</a:t>
            </a:r>
            <a:r>
              <a:rPr lang="en-US" altLang="ru-RU" sz="1000" dirty="0" smtClean="0"/>
              <a:t> </a:t>
            </a:r>
            <a:r>
              <a:rPr lang="en-US" altLang="ru-RU" sz="1000" dirty="0" err="1" smtClean="0"/>
              <a:t>стоимость</a:t>
            </a:r>
            <a:r>
              <a:rPr lang="en-US" altLang="ru-RU" sz="1000" dirty="0" smtClean="0"/>
              <a:t> </a:t>
            </a:r>
            <a:r>
              <a:rPr lang="en-US" altLang="ru-RU" sz="1000" dirty="0" err="1" smtClean="0"/>
              <a:t>путем</a:t>
            </a:r>
            <a:r>
              <a:rPr lang="en-US" altLang="ru-RU" sz="1000" dirty="0" smtClean="0"/>
              <a:t> </a:t>
            </a:r>
            <a:r>
              <a:rPr lang="en-US" altLang="ru-RU" sz="1000" dirty="0" err="1" smtClean="0"/>
              <a:t>дисконтирования</a:t>
            </a:r>
            <a:r>
              <a:rPr lang="en-US" altLang="ru-RU" sz="1000" dirty="0" smtClean="0"/>
              <a:t> </a:t>
            </a:r>
            <a:r>
              <a:rPr lang="en-US" altLang="ru-RU" sz="1000" dirty="0" err="1" smtClean="0"/>
              <a:t>каждой</a:t>
            </a:r>
            <a:r>
              <a:rPr lang="en-US" altLang="ru-RU" sz="1000" dirty="0" smtClean="0"/>
              <a:t> </a:t>
            </a:r>
            <a:r>
              <a:rPr lang="en-US" altLang="ru-RU" sz="1000" dirty="0" err="1" smtClean="0"/>
              <a:t>будущей</a:t>
            </a:r>
            <a:r>
              <a:rPr lang="en-US" altLang="ru-RU" sz="1000" dirty="0" smtClean="0"/>
              <a:t> </a:t>
            </a:r>
            <a:r>
              <a:rPr lang="en-US" altLang="ru-RU" sz="1000" dirty="0" err="1" smtClean="0"/>
              <a:t>суммы</a:t>
            </a:r>
            <a:r>
              <a:rPr lang="en-US" altLang="ru-RU" sz="1000" dirty="0" smtClean="0"/>
              <a:t> </a:t>
            </a:r>
            <a:r>
              <a:rPr lang="en-US" altLang="ru-RU" sz="1000" dirty="0" err="1" smtClean="0"/>
              <a:t>дохода</a:t>
            </a:r>
            <a:r>
              <a:rPr lang="en-US" altLang="ru-RU" sz="1000" dirty="0" smtClean="0"/>
              <a:t> </a:t>
            </a:r>
            <a:r>
              <a:rPr lang="en-US" altLang="ru-RU" sz="1000" dirty="0" err="1" smtClean="0"/>
              <a:t>по</a:t>
            </a:r>
            <a:r>
              <a:rPr lang="en-US" altLang="ru-RU" sz="1000" dirty="0" smtClean="0"/>
              <a:t> </a:t>
            </a:r>
            <a:r>
              <a:rPr lang="en-US" altLang="ru-RU" sz="1000" dirty="0" err="1" smtClean="0"/>
              <a:t>соответствующей</a:t>
            </a:r>
            <a:r>
              <a:rPr lang="en-US" altLang="ru-RU" sz="1000" dirty="0" smtClean="0"/>
              <a:t> </a:t>
            </a:r>
            <a:r>
              <a:rPr lang="en-US" altLang="ru-RU" sz="1000" dirty="0" err="1" smtClean="0"/>
              <a:t>ставке</a:t>
            </a:r>
            <a:r>
              <a:rPr lang="en-US" altLang="ru-RU" sz="1000" dirty="0" smtClean="0"/>
              <a:t> </a:t>
            </a:r>
            <a:r>
              <a:rPr lang="en-US" altLang="ru-RU" sz="1000" dirty="0" err="1" smtClean="0"/>
              <a:t>или</a:t>
            </a:r>
            <a:r>
              <a:rPr lang="en-US" altLang="ru-RU" sz="1000" dirty="0" smtClean="0"/>
              <a:t> </a:t>
            </a:r>
            <a:r>
              <a:rPr lang="en-US" altLang="ru-RU" sz="1000" b="1" dirty="0" err="1" smtClean="0"/>
              <a:t>путем</a:t>
            </a:r>
            <a:r>
              <a:rPr lang="en-US" altLang="ru-RU" sz="1000" b="1" dirty="0" smtClean="0"/>
              <a:t> </a:t>
            </a:r>
            <a:r>
              <a:rPr lang="en-US" altLang="ru-RU" sz="1000" b="1" dirty="0" err="1" smtClean="0"/>
              <a:t>расчета</a:t>
            </a:r>
            <a:r>
              <a:rPr lang="en-US" altLang="ru-RU" sz="1000" b="1" dirty="0" smtClean="0"/>
              <a:t> </a:t>
            </a:r>
            <a:r>
              <a:rPr lang="en-US" altLang="ru-RU" sz="1000" b="1" dirty="0" err="1" smtClean="0"/>
              <a:t>общей</a:t>
            </a:r>
            <a:r>
              <a:rPr lang="en-US" altLang="ru-RU" sz="1000" b="1" dirty="0" smtClean="0"/>
              <a:t> </a:t>
            </a:r>
            <a:r>
              <a:rPr lang="en-US" altLang="ru-RU" sz="1000" b="1" dirty="0" err="1" smtClean="0"/>
              <a:t>ставки</a:t>
            </a:r>
            <a:r>
              <a:rPr lang="en-US" altLang="ru-RU" sz="1000" dirty="0" smtClean="0"/>
              <a:t>, </a:t>
            </a:r>
            <a:r>
              <a:rPr lang="en-US" altLang="ru-RU" sz="1000" dirty="0" err="1" smtClean="0"/>
              <a:t>которая</a:t>
            </a:r>
            <a:r>
              <a:rPr lang="en-US" altLang="ru-RU" sz="1000" dirty="0" smtClean="0"/>
              <a:t> </a:t>
            </a:r>
            <a:r>
              <a:rPr lang="en-US" altLang="ru-RU" sz="1000" dirty="0" err="1" smtClean="0"/>
              <a:t>очевидным</a:t>
            </a:r>
            <a:r>
              <a:rPr lang="en-US" altLang="ru-RU" sz="1000" dirty="0" smtClean="0"/>
              <a:t> </a:t>
            </a:r>
            <a:r>
              <a:rPr lang="en-US" altLang="ru-RU" sz="1000" dirty="0" err="1" smtClean="0"/>
              <a:t>образом</a:t>
            </a:r>
            <a:r>
              <a:rPr lang="en-US" altLang="ru-RU" sz="1000" dirty="0" smtClean="0"/>
              <a:t> </a:t>
            </a:r>
            <a:r>
              <a:rPr lang="en-US" altLang="ru-RU" sz="1000" dirty="0" err="1" smtClean="0"/>
              <a:t>отражает</a:t>
            </a:r>
            <a:r>
              <a:rPr lang="en-US" altLang="ru-RU" sz="1000" dirty="0" smtClean="0"/>
              <a:t> </a:t>
            </a:r>
            <a:r>
              <a:rPr lang="en-US" altLang="ru-RU" sz="1000" dirty="0" err="1" smtClean="0"/>
              <a:t>структуру</a:t>
            </a:r>
            <a:r>
              <a:rPr lang="en-US" altLang="ru-RU" sz="1000" dirty="0" smtClean="0"/>
              <a:t> </a:t>
            </a:r>
            <a:r>
              <a:rPr lang="en-US" altLang="ru-RU" sz="1000" dirty="0" err="1" smtClean="0"/>
              <a:t>доходов</a:t>
            </a:r>
            <a:r>
              <a:rPr lang="en-US" altLang="ru-RU" sz="1000" dirty="0" smtClean="0"/>
              <a:t> </a:t>
            </a:r>
            <a:r>
              <a:rPr lang="en-US" altLang="ru-RU" sz="1000" dirty="0" err="1" smtClean="0"/>
              <a:t>инвестиции</a:t>
            </a:r>
            <a:r>
              <a:rPr lang="en-US" altLang="ru-RU" sz="1000" dirty="0" smtClean="0"/>
              <a:t>, </a:t>
            </a:r>
            <a:r>
              <a:rPr lang="en-US" altLang="ru-RU" sz="1000" dirty="0" err="1" smtClean="0"/>
              <a:t>изменения</a:t>
            </a:r>
            <a:r>
              <a:rPr lang="en-US" altLang="ru-RU" sz="1000" dirty="0" smtClean="0"/>
              <a:t> </a:t>
            </a:r>
            <a:r>
              <a:rPr lang="en-US" altLang="ru-RU" sz="1000" dirty="0" err="1" smtClean="0"/>
              <a:t>стоимости</a:t>
            </a:r>
            <a:r>
              <a:rPr lang="en-US" altLang="ru-RU" sz="1000" dirty="0" smtClean="0"/>
              <a:t> и </a:t>
            </a:r>
            <a:r>
              <a:rPr lang="en-US" altLang="ru-RU" sz="1000" dirty="0" err="1" smtClean="0"/>
              <a:t>доходности</a:t>
            </a:r>
            <a:r>
              <a:rPr lang="en-US" altLang="ru-RU" sz="1000" dirty="0" smtClean="0"/>
              <a:t>. </a:t>
            </a:r>
            <a:endParaRPr lang="ru-RU" altLang="ru-RU" sz="1000" dirty="0" smtClean="0"/>
          </a:p>
          <a:p>
            <a:r>
              <a:rPr lang="ru-RU" altLang="ru-RU" sz="1000" b="1" dirty="0" smtClean="0"/>
              <a:t>Капитализация в реальных ценах и капитализация в номинальных ценах</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0D425BF-E914-4463-AB52-F1962CE69CCB}" type="slidenum">
              <a:rPr lang="ru-RU" altLang="ru-RU" smtClean="0">
                <a:latin typeface="Times New Roman" pitchFamily="18" charset="0"/>
              </a:rPr>
              <a:pPr/>
              <a:t>6</a:t>
            </a:fld>
            <a:endParaRPr lang="ru-RU" altLang="ru-RU" smtClean="0">
              <a:latin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ru-RU" altLang="ru-RU" sz="1000" b="1"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612A01EA-BFC0-DD4C-AB16-AFF0733E3E13}" type="slidenum">
              <a:rPr lang="ru-RU" altLang="ru-RU"/>
              <a:pPr/>
              <a:t>‹#›</a:t>
            </a:fld>
            <a:endParaRPr lang="ru-RU" altLang="ru-RU"/>
          </a:p>
        </p:txBody>
      </p:sp>
    </p:spTree>
    <p:extLst>
      <p:ext uri="{BB962C8B-B14F-4D97-AF65-F5344CB8AC3E}">
        <p14:creationId xmlns:p14="http://schemas.microsoft.com/office/powerpoint/2010/main" val="195774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A633602B-C24A-9F4F-8EA8-F80C033D1C47}" type="slidenum">
              <a:rPr lang="ru-RU" altLang="ru-RU"/>
              <a:pPr/>
              <a:t>‹#›</a:t>
            </a:fld>
            <a:endParaRPr lang="ru-RU" altLang="ru-RU"/>
          </a:p>
        </p:txBody>
      </p:sp>
    </p:spTree>
    <p:extLst>
      <p:ext uri="{BB962C8B-B14F-4D97-AF65-F5344CB8AC3E}">
        <p14:creationId xmlns:p14="http://schemas.microsoft.com/office/powerpoint/2010/main" val="110252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55E65C62-04F9-0445-B944-9596BAF392A5}" type="slidenum">
              <a:rPr lang="ru-RU" altLang="ru-RU"/>
              <a:pPr/>
              <a:t>‹#›</a:t>
            </a:fld>
            <a:endParaRPr lang="ru-RU" altLang="ru-RU"/>
          </a:p>
        </p:txBody>
      </p:sp>
    </p:spTree>
    <p:extLst>
      <p:ext uri="{BB962C8B-B14F-4D97-AF65-F5344CB8AC3E}">
        <p14:creationId xmlns:p14="http://schemas.microsoft.com/office/powerpoint/2010/main" val="2044897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8B428FE1-17B7-D04A-A2C5-63DDD83E7F3A}" type="slidenum">
              <a:rPr lang="ru-RU" altLang="ru-RU"/>
              <a:pPr/>
              <a:t>‹#›</a:t>
            </a:fld>
            <a:endParaRPr lang="ru-RU" altLang="ru-RU"/>
          </a:p>
        </p:txBody>
      </p:sp>
    </p:spTree>
    <p:extLst>
      <p:ext uri="{BB962C8B-B14F-4D97-AF65-F5344CB8AC3E}">
        <p14:creationId xmlns:p14="http://schemas.microsoft.com/office/powerpoint/2010/main" val="424238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2D318CD8-8F66-EC4F-AA7E-DB536AB95765}" type="slidenum">
              <a:rPr lang="ru-RU" altLang="ru-RU"/>
              <a:pPr/>
              <a:t>‹#›</a:t>
            </a:fld>
            <a:endParaRPr lang="ru-RU" altLang="ru-RU"/>
          </a:p>
        </p:txBody>
      </p:sp>
    </p:spTree>
    <p:extLst>
      <p:ext uri="{BB962C8B-B14F-4D97-AF65-F5344CB8AC3E}">
        <p14:creationId xmlns:p14="http://schemas.microsoft.com/office/powerpoint/2010/main" val="71988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074F00F6-FE47-884F-9BE1-866B507A0326}" type="slidenum">
              <a:rPr lang="ru-RU" altLang="ru-RU"/>
              <a:pPr/>
              <a:t>‹#›</a:t>
            </a:fld>
            <a:endParaRPr lang="ru-RU" altLang="ru-RU"/>
          </a:p>
        </p:txBody>
      </p:sp>
    </p:spTree>
    <p:extLst>
      <p:ext uri="{BB962C8B-B14F-4D97-AF65-F5344CB8AC3E}">
        <p14:creationId xmlns:p14="http://schemas.microsoft.com/office/powerpoint/2010/main" val="164976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E1B96778-CD82-234C-8061-3205682C498E}" type="slidenum">
              <a:rPr lang="ru-RU" altLang="ru-RU"/>
              <a:pPr/>
              <a:t>‹#›</a:t>
            </a:fld>
            <a:endParaRPr lang="ru-RU" altLang="ru-RU"/>
          </a:p>
        </p:txBody>
      </p:sp>
    </p:spTree>
    <p:extLst>
      <p:ext uri="{BB962C8B-B14F-4D97-AF65-F5344CB8AC3E}">
        <p14:creationId xmlns:p14="http://schemas.microsoft.com/office/powerpoint/2010/main" val="596516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90A9326C-4FCC-5048-937A-A7FECE8D381F}" type="slidenum">
              <a:rPr lang="ru-RU" altLang="ru-RU"/>
              <a:pPr/>
              <a:t>‹#›</a:t>
            </a:fld>
            <a:endParaRPr lang="ru-RU" altLang="ru-RU"/>
          </a:p>
        </p:txBody>
      </p:sp>
    </p:spTree>
    <p:extLst>
      <p:ext uri="{BB962C8B-B14F-4D97-AF65-F5344CB8AC3E}">
        <p14:creationId xmlns:p14="http://schemas.microsoft.com/office/powerpoint/2010/main" val="118964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555F17B8-0D60-7243-AA62-A4A0EB71FF68}" type="slidenum">
              <a:rPr lang="ru-RU" altLang="ru-RU"/>
              <a:pPr/>
              <a:t>‹#›</a:t>
            </a:fld>
            <a:endParaRPr lang="ru-RU" altLang="ru-RU"/>
          </a:p>
        </p:txBody>
      </p:sp>
    </p:spTree>
    <p:extLst>
      <p:ext uri="{BB962C8B-B14F-4D97-AF65-F5344CB8AC3E}">
        <p14:creationId xmlns:p14="http://schemas.microsoft.com/office/powerpoint/2010/main" val="102520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97E29917-1891-454F-A4ED-BA4138B014F2}" type="slidenum">
              <a:rPr lang="ru-RU" altLang="ru-RU"/>
              <a:pPr/>
              <a:t>‹#›</a:t>
            </a:fld>
            <a:endParaRPr lang="ru-RU" altLang="ru-RU"/>
          </a:p>
        </p:txBody>
      </p:sp>
    </p:spTree>
    <p:extLst>
      <p:ext uri="{BB962C8B-B14F-4D97-AF65-F5344CB8AC3E}">
        <p14:creationId xmlns:p14="http://schemas.microsoft.com/office/powerpoint/2010/main" val="135049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330BD94C-A37C-F04B-9410-DAA5CE353292}" type="slidenum">
              <a:rPr lang="ru-RU" altLang="ru-RU"/>
              <a:pPr/>
              <a:t>‹#›</a:t>
            </a:fld>
            <a:endParaRPr lang="ru-RU" altLang="ru-RU"/>
          </a:p>
        </p:txBody>
      </p:sp>
    </p:spTree>
    <p:extLst>
      <p:ext uri="{BB962C8B-B14F-4D97-AF65-F5344CB8AC3E}">
        <p14:creationId xmlns:p14="http://schemas.microsoft.com/office/powerpoint/2010/main" val="783368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50FE148-437D-FF4D-9221-D1583EAB0E51}"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3.bin"/><Relationship Id="rId14" Type="http://schemas.openxmlformats.org/officeDocument/2006/relationships/image" Target="../media/image20.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1.wmf"/></Relationships>
</file>

<file path=ppt/slides/_rels/slide12.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oleObject" Target="../embeddings/oleObject17.bin"/><Relationship Id="rId7" Type="http://schemas.openxmlformats.org/officeDocument/2006/relationships/image" Target="../media/image23.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2.wmf"/><Relationship Id="rId9" Type="http://schemas.openxmlformats.org/officeDocument/2006/relationships/image" Target="../media/image25.png"/></Relationships>
</file>

<file path=ppt/slides/_rels/slide1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oleObject" Target="../embeddings/oleObject18.bin"/><Relationship Id="rId7" Type="http://schemas.openxmlformats.org/officeDocument/2006/relationships/image" Target="../media/image30.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2.wmf"/><Relationship Id="rId9" Type="http://schemas.openxmlformats.org/officeDocument/2006/relationships/image" Target="../media/image3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3.wmf"/></Relationships>
</file>

<file path=ppt/slides/_rels/slide16.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oleObject" Target="../embeddings/oleObject20.bin"/><Relationship Id="rId7" Type="http://schemas.openxmlformats.org/officeDocument/2006/relationships/image" Target="../media/image38.pn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22.wmf"/><Relationship Id="rId9" Type="http://schemas.openxmlformats.org/officeDocument/2006/relationships/image" Target="../media/image40.png"/></Relationships>
</file>

<file path=ppt/slides/_rels/slide17.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4.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wmf"/><Relationship Id="rId4" Type="http://schemas.openxmlformats.org/officeDocument/2006/relationships/oleObject" Target="../embeddings/oleObject2.bin"/><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0.png"/><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7.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1196752"/>
            <a:ext cx="8497888" cy="1214437"/>
          </a:xfrm>
        </p:spPr>
        <p:txBody>
          <a:bodyPr/>
          <a:lstStyle/>
          <a:p>
            <a:r>
              <a:rPr lang="ru-RU" sz="4000" b="1" smtClean="0">
                <a:solidFill>
                  <a:schemeClr val="accent1">
                    <a:lumMod val="75000"/>
                  </a:schemeClr>
                </a:solidFill>
                <a:latin typeface="Times New Roman" panose="02020603050405020304" pitchFamily="18" charset="0"/>
                <a:cs typeface="Times New Roman" panose="02020603050405020304" pitchFamily="18" charset="0"/>
              </a:rPr>
              <a:t>Расчетные </a:t>
            </a:r>
            <a:r>
              <a:rPr lang="ru-RU" sz="4000" b="1" dirty="0">
                <a:solidFill>
                  <a:schemeClr val="accent1">
                    <a:lumMod val="75000"/>
                  </a:schemeClr>
                </a:solidFill>
                <a:latin typeface="Times New Roman" panose="02020603050405020304" pitchFamily="18" charset="0"/>
                <a:cs typeface="Times New Roman" panose="02020603050405020304" pitchFamily="18" charset="0"/>
              </a:rPr>
              <a:t>модели </a:t>
            </a:r>
            <a:r>
              <a:rPr lang="ru-RU" sz="4000" b="1" dirty="0" smtClean="0">
                <a:solidFill>
                  <a:schemeClr val="accent1">
                    <a:lumMod val="75000"/>
                  </a:schemeClr>
                </a:solidFill>
                <a:latin typeface="Times New Roman" panose="02020603050405020304" pitchFamily="18" charset="0"/>
                <a:cs typeface="Times New Roman" panose="02020603050405020304" pitchFamily="18" charset="0"/>
              </a:rPr>
              <a:t/>
            </a:r>
            <a:br>
              <a:rPr lang="ru-RU" sz="4000" b="1" dirty="0" smtClean="0">
                <a:solidFill>
                  <a:schemeClr val="accent1">
                    <a:lumMod val="75000"/>
                  </a:schemeClr>
                </a:solidFill>
                <a:latin typeface="Times New Roman" panose="02020603050405020304" pitchFamily="18" charset="0"/>
                <a:cs typeface="Times New Roman" panose="02020603050405020304" pitchFamily="18" charset="0"/>
              </a:rPr>
            </a:br>
            <a:r>
              <a:rPr lang="ru-RU" sz="4000" b="1" dirty="0" smtClean="0">
                <a:solidFill>
                  <a:schemeClr val="accent1">
                    <a:lumMod val="75000"/>
                  </a:schemeClr>
                </a:solidFill>
                <a:latin typeface="Times New Roman" panose="02020603050405020304" pitchFamily="18" charset="0"/>
                <a:cs typeface="Times New Roman" panose="02020603050405020304" pitchFamily="18" charset="0"/>
              </a:rPr>
              <a:t>оценки </a:t>
            </a:r>
            <a:r>
              <a:rPr lang="ru-RU" sz="4000" b="1" dirty="0">
                <a:solidFill>
                  <a:schemeClr val="accent1">
                    <a:lumMod val="75000"/>
                  </a:schemeClr>
                </a:solidFill>
                <a:latin typeface="Times New Roman" panose="02020603050405020304" pitchFamily="18" charset="0"/>
                <a:cs typeface="Times New Roman" panose="02020603050405020304" pitchFamily="18" charset="0"/>
              </a:rPr>
              <a:t>стоимости недвижимости</a:t>
            </a:r>
          </a:p>
        </p:txBody>
      </p:sp>
      <p:sp>
        <p:nvSpPr>
          <p:cNvPr id="2052" name="Text Box 7"/>
          <p:cNvSpPr txBox="1">
            <a:spLocks noChangeArrowheads="1"/>
          </p:cNvSpPr>
          <p:nvPr/>
        </p:nvSpPr>
        <p:spPr bwMode="auto">
          <a:xfrm>
            <a:off x="5754688" y="5516563"/>
            <a:ext cx="28194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charset="0"/>
              <a:buChar char="•"/>
              <a:defRPr sz="3200">
                <a:solidFill>
                  <a:schemeClr val="tx1"/>
                </a:solidFill>
                <a:latin typeface="Calibri" pitchFamily="34" charset="0"/>
              </a:defRPr>
            </a:lvl1pPr>
            <a:lvl2pPr marL="742950" indent="-285750" algn="l" eaLnBrk="0" hangingPunct="0">
              <a:spcBef>
                <a:spcPct val="20000"/>
              </a:spcBef>
              <a:buFont typeface="Arial" charset="0"/>
              <a:buChar char="–"/>
              <a:defRPr sz="2800">
                <a:solidFill>
                  <a:schemeClr val="tx1"/>
                </a:solidFill>
                <a:latin typeface="Calibri" pitchFamily="34" charset="0"/>
              </a:defRPr>
            </a:lvl2pPr>
            <a:lvl3pPr marL="1143000" indent="-228600" algn="l" eaLnBrk="0" hangingPunct="0">
              <a:spcBef>
                <a:spcPct val="20000"/>
              </a:spcBef>
              <a:buFont typeface="Arial" charset="0"/>
              <a:buChar char="•"/>
              <a:defRPr sz="2400">
                <a:solidFill>
                  <a:schemeClr val="tx1"/>
                </a:solidFill>
                <a:latin typeface="Calibri" pitchFamily="34" charset="0"/>
              </a:defRPr>
            </a:lvl3pPr>
            <a:lvl4pPr marL="1600200" indent="-228600" algn="l" eaLnBrk="0" hangingPunct="0">
              <a:spcBef>
                <a:spcPct val="20000"/>
              </a:spcBef>
              <a:buFont typeface="Arial" charset="0"/>
              <a:buChar char="–"/>
              <a:defRPr sz="2000">
                <a:solidFill>
                  <a:schemeClr val="tx1"/>
                </a:solidFill>
                <a:latin typeface="Calibri" pitchFamily="34" charset="0"/>
              </a:defRPr>
            </a:lvl4pPr>
            <a:lvl5pPr marL="2057400" indent="-228600" algn="l"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ru-RU" altLang="ru-RU" sz="1600" b="1" dirty="0" smtClean="0">
                <a:solidFill>
                  <a:schemeClr val="tx2">
                    <a:lumMod val="75000"/>
                  </a:schemeClr>
                </a:solidFill>
                <a:latin typeface="Times New Roman" pitchFamily="18" charset="0"/>
              </a:rPr>
              <a:t>Доктор экономических наук</a:t>
            </a:r>
          </a:p>
          <a:p>
            <a:pPr eaLnBrk="1" hangingPunct="1">
              <a:spcBef>
                <a:spcPct val="0"/>
              </a:spcBef>
              <a:buFontTx/>
              <a:buNone/>
              <a:defRPr/>
            </a:pPr>
            <a:r>
              <a:rPr lang="ru-RU" altLang="ru-RU" sz="1600" b="1" dirty="0" smtClean="0">
                <a:solidFill>
                  <a:schemeClr val="tx2">
                    <a:lumMod val="75000"/>
                  </a:schemeClr>
                </a:solidFill>
                <a:latin typeface="Times New Roman" pitchFamily="18" charset="0"/>
              </a:rPr>
              <a:t>профессор </a:t>
            </a:r>
            <a:r>
              <a:rPr lang="ru-RU" altLang="ru-RU" sz="1600" b="1" dirty="0" err="1" smtClean="0">
                <a:solidFill>
                  <a:schemeClr val="tx2">
                    <a:lumMod val="75000"/>
                  </a:schemeClr>
                </a:solidFill>
                <a:latin typeface="Times New Roman" pitchFamily="18" charset="0"/>
              </a:rPr>
              <a:t>Грибовский</a:t>
            </a:r>
            <a:r>
              <a:rPr lang="ru-RU" altLang="ru-RU" sz="1600" b="1" dirty="0" smtClean="0">
                <a:solidFill>
                  <a:schemeClr val="tx2">
                    <a:lumMod val="75000"/>
                  </a:schemeClr>
                </a:solidFill>
                <a:latin typeface="Times New Roman" pitchFamily="18" charset="0"/>
              </a:rPr>
              <a:t> С.В.</a:t>
            </a:r>
          </a:p>
          <a:p>
            <a:pPr eaLnBrk="1" hangingPunct="1">
              <a:spcBef>
                <a:spcPct val="0"/>
              </a:spcBef>
              <a:buFontTx/>
              <a:buNone/>
              <a:defRPr/>
            </a:pPr>
            <a:r>
              <a:rPr lang="ru-RU" altLang="ru-RU" sz="1600" b="1" dirty="0" smtClean="0">
                <a:solidFill>
                  <a:schemeClr val="tx2">
                    <a:lumMod val="75000"/>
                  </a:schemeClr>
                </a:solidFill>
                <a:latin typeface="Times New Roman" pitchFamily="18" charset="0"/>
              </a:rPr>
              <a:t>Санкт-Петербург</a:t>
            </a:r>
          </a:p>
        </p:txBody>
      </p:sp>
      <p:sp>
        <p:nvSpPr>
          <p:cNvPr id="2" name="WordArt 5"/>
          <p:cNvSpPr>
            <a:spLocks noChangeArrowheads="1" noChangeShapeType="1"/>
          </p:cNvSpPr>
          <p:nvPr/>
        </p:nvSpPr>
        <p:spPr bwMode="auto">
          <a:xfrm>
            <a:off x="611188" y="3500438"/>
            <a:ext cx="4537075" cy="1752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urveUp">
              <a:avLst>
                <a:gd name="adj" fmla="val 44991"/>
              </a:avLst>
            </a:prstTxWarp>
          </a:bodyPr>
          <a:lstStyle/>
          <a:p>
            <a:r>
              <a:rPr lang="en-US" kern="10" dirty="0" smtClean="0">
                <a:solidFill>
                  <a:srgbClr val="17375E"/>
                </a:solidFill>
                <a:effectLst>
                  <a:outerShdw blurRad="63500" dist="38099" dir="2700000" algn="ctr" rotWithShape="0">
                    <a:srgbClr val="C0C0C0">
                      <a:alpha val="79999"/>
                    </a:srgbClr>
                  </a:outerShdw>
                </a:effectLst>
                <a:latin typeface="Impact" charset="0"/>
                <a:ea typeface="Impact" charset="0"/>
                <a:cs typeface="Impact" charset="0"/>
              </a:rPr>
              <a:t>V=I</a:t>
            </a:r>
            <a:r>
              <a:rPr lang="ru-RU" kern="10" dirty="0" smtClean="0">
                <a:solidFill>
                  <a:srgbClr val="17375E"/>
                </a:solidFill>
                <a:effectLst>
                  <a:outerShdw blurRad="63500" dist="38099" dir="2700000" algn="ctr" rotWithShape="0">
                    <a:srgbClr val="C0C0C0">
                      <a:alpha val="79999"/>
                    </a:srgbClr>
                  </a:outerShdw>
                </a:effectLst>
                <a:latin typeface="Impact" charset="0"/>
                <a:ea typeface="Impact" charset="0"/>
                <a:cs typeface="Impact" charset="0"/>
              </a:rPr>
              <a:t>/</a:t>
            </a:r>
            <a:r>
              <a:rPr lang="en-US" kern="10" dirty="0" smtClean="0">
                <a:solidFill>
                  <a:srgbClr val="17375E"/>
                </a:solidFill>
                <a:effectLst>
                  <a:outerShdw blurRad="63500" dist="38099" dir="2700000" algn="ctr" rotWithShape="0">
                    <a:srgbClr val="C0C0C0">
                      <a:alpha val="79999"/>
                    </a:srgbClr>
                  </a:outerShdw>
                </a:effectLst>
                <a:latin typeface="Impact" charset="0"/>
                <a:ea typeface="Impact" charset="0"/>
                <a:cs typeface="Impact" charset="0"/>
              </a:rPr>
              <a:t>R</a:t>
            </a:r>
            <a:endParaRPr lang="ru-RU" kern="10" dirty="0">
              <a:solidFill>
                <a:srgbClr val="17375E"/>
              </a:solidFill>
              <a:effectLst>
                <a:outerShdw blurRad="63500" dist="38099" dir="2700000" algn="ctr" rotWithShape="0">
                  <a:srgbClr val="C0C0C0">
                    <a:alpha val="79999"/>
                  </a:srgbClr>
                </a:outerShdw>
              </a:effectLst>
              <a:latin typeface="Impact" charset="0"/>
              <a:ea typeface="Impact" charset="0"/>
              <a:cs typeface="Impact" charset="0"/>
            </a:endParaRPr>
          </a:p>
        </p:txBody>
      </p:sp>
      <p:pic>
        <p:nvPicPr>
          <p:cNvPr id="7" name="Picture 11" descr="g_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088" y="325438"/>
            <a:ext cx="235902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4" descr="D:\Фото_камера\ГСВ фото.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2672727"/>
            <a:ext cx="3328737" cy="2610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5487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48984" y="188640"/>
            <a:ext cx="7499479" cy="634082"/>
          </a:xfrm>
        </p:spPr>
        <p:txBody>
          <a:bodyPr/>
          <a:lstStyle/>
          <a:p>
            <a:r>
              <a:rPr lang="ru-RU" b="1" dirty="0" smtClean="0">
                <a:solidFill>
                  <a:schemeClr val="accent1"/>
                </a:solidFill>
                <a:latin typeface="Times New Roman" panose="02020603050405020304" pitchFamily="18" charset="0"/>
                <a:cs typeface="Times New Roman" panose="02020603050405020304" pitchFamily="18" charset="0"/>
              </a:rPr>
              <a:t>Расчетные модели дохода</a:t>
            </a:r>
            <a:endParaRPr lang="ru-RU" b="1" dirty="0">
              <a:solidFill>
                <a:schemeClr val="accent1"/>
              </a:solidFill>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8B428FE1-17B7-D04A-A2C5-63DDD83E7F3A}" type="slidenum">
              <a:rPr lang="ru-RU" altLang="ru-RU" smtClean="0"/>
              <a:pPr/>
              <a:t>10</a:t>
            </a:fld>
            <a:endParaRPr lang="ru-RU" altLang="ru-RU"/>
          </a:p>
        </p:txBody>
      </p:sp>
      <p:sp>
        <p:nvSpPr>
          <p:cNvPr id="5" name="Line 7"/>
          <p:cNvSpPr>
            <a:spLocks noChangeShapeType="1"/>
          </p:cNvSpPr>
          <p:nvPr/>
        </p:nvSpPr>
        <p:spPr bwMode="auto">
          <a:xfrm>
            <a:off x="525101" y="1992884"/>
            <a:ext cx="7848600" cy="0"/>
          </a:xfrm>
          <a:prstGeom prst="line">
            <a:avLst/>
          </a:prstGeom>
          <a:noFill/>
          <a:ln w="762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6" name="Rectangle 11"/>
          <p:cNvSpPr>
            <a:spLocks noChangeArrowheads="1"/>
          </p:cNvSpPr>
          <p:nvPr/>
        </p:nvSpPr>
        <p:spPr bwMode="auto">
          <a:xfrm>
            <a:off x="1893055" y="1572290"/>
            <a:ext cx="288925" cy="327593"/>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7" name="Rectangle 12"/>
          <p:cNvSpPr>
            <a:spLocks noChangeArrowheads="1"/>
          </p:cNvSpPr>
          <p:nvPr/>
        </p:nvSpPr>
        <p:spPr bwMode="auto">
          <a:xfrm>
            <a:off x="2972282" y="1244698"/>
            <a:ext cx="288925" cy="682311"/>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8" name="Rectangle 13"/>
          <p:cNvSpPr>
            <a:spLocks noChangeArrowheads="1"/>
          </p:cNvSpPr>
          <p:nvPr/>
        </p:nvSpPr>
        <p:spPr bwMode="auto">
          <a:xfrm>
            <a:off x="3999637" y="1034000"/>
            <a:ext cx="288925" cy="874746"/>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9" name="Rectangle 14"/>
          <p:cNvSpPr>
            <a:spLocks noChangeArrowheads="1"/>
          </p:cNvSpPr>
          <p:nvPr/>
        </p:nvSpPr>
        <p:spPr bwMode="auto">
          <a:xfrm>
            <a:off x="5048089" y="1471372"/>
            <a:ext cx="288925" cy="450073"/>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10" name="Rectangle 15"/>
          <p:cNvSpPr>
            <a:spLocks noChangeArrowheads="1"/>
          </p:cNvSpPr>
          <p:nvPr/>
        </p:nvSpPr>
        <p:spPr bwMode="auto">
          <a:xfrm>
            <a:off x="6070239" y="1144216"/>
            <a:ext cx="288925" cy="77723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11" name="Rectangle 16"/>
          <p:cNvSpPr>
            <a:spLocks noChangeArrowheads="1"/>
          </p:cNvSpPr>
          <p:nvPr/>
        </p:nvSpPr>
        <p:spPr bwMode="auto">
          <a:xfrm>
            <a:off x="6933839" y="1471372"/>
            <a:ext cx="323850" cy="450074"/>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12" name="Rectangle 17"/>
          <p:cNvSpPr>
            <a:spLocks noChangeArrowheads="1"/>
          </p:cNvSpPr>
          <p:nvPr/>
        </p:nvSpPr>
        <p:spPr bwMode="auto">
          <a:xfrm>
            <a:off x="596539" y="1144216"/>
            <a:ext cx="576262" cy="777230"/>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ru-RU" sz="5400" dirty="0">
                <a:solidFill>
                  <a:schemeClr val="bg1"/>
                </a:solidFill>
                <a:latin typeface="Times New Roman" panose="02020603050405020304" pitchFamily="18" charset="0"/>
                <a:cs typeface="Times New Roman" panose="02020603050405020304" pitchFamily="18" charset="0"/>
              </a:rPr>
              <a:t>?</a:t>
            </a:r>
            <a:endParaRPr lang="ru-RU" altLang="ru-RU" sz="5400" dirty="0">
              <a:solidFill>
                <a:schemeClr val="bg1"/>
              </a:solidFill>
              <a:latin typeface="Times New Roman" panose="02020603050405020304" pitchFamily="18" charset="0"/>
              <a:cs typeface="Times New Roman" panose="02020603050405020304" pitchFamily="18" charset="0"/>
            </a:endParaRPr>
          </a:p>
        </p:txBody>
      </p:sp>
      <p:sp>
        <p:nvSpPr>
          <p:cNvPr id="15" name="Text Box 22"/>
          <p:cNvSpPr txBox="1">
            <a:spLocks noChangeArrowheads="1"/>
          </p:cNvSpPr>
          <p:nvPr/>
        </p:nvSpPr>
        <p:spPr bwMode="auto">
          <a:xfrm>
            <a:off x="578634" y="701088"/>
            <a:ext cx="657552" cy="461665"/>
          </a:xfrm>
          <a:prstGeom prst="rect">
            <a:avLst/>
          </a:prstGeom>
          <a:noFill/>
          <a:ln>
            <a:noFill/>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b="1" i="1" dirty="0" smtClean="0">
                <a:latin typeface="Times New Roman" panose="02020603050405020304" pitchFamily="18" charset="0"/>
                <a:cs typeface="Times New Roman" panose="02020603050405020304" pitchFamily="18" charset="0"/>
              </a:rPr>
              <a:t>PV</a:t>
            </a:r>
            <a:r>
              <a:rPr lang="en-US" altLang="ru-RU" b="1" i="1" baseline="-25000" dirty="0" smtClean="0">
                <a:latin typeface="Times New Roman" panose="02020603050405020304" pitchFamily="18" charset="0"/>
                <a:cs typeface="Times New Roman" panose="02020603050405020304" pitchFamily="18" charset="0"/>
              </a:rPr>
              <a:t>I</a:t>
            </a:r>
            <a:endParaRPr lang="ru-RU" altLang="ru-RU" b="1" i="1" baseline="-25000" dirty="0">
              <a:latin typeface="Times New Roman" panose="02020603050405020304" pitchFamily="18" charset="0"/>
              <a:cs typeface="Times New Roman" panose="02020603050405020304" pitchFamily="18" charset="0"/>
            </a:endParaRPr>
          </a:p>
        </p:txBody>
      </p:sp>
      <p:sp>
        <p:nvSpPr>
          <p:cNvPr id="14" name="Line 7"/>
          <p:cNvSpPr>
            <a:spLocks noChangeShapeType="1"/>
          </p:cNvSpPr>
          <p:nvPr/>
        </p:nvSpPr>
        <p:spPr bwMode="auto">
          <a:xfrm>
            <a:off x="494316" y="3601410"/>
            <a:ext cx="7848600" cy="0"/>
          </a:xfrm>
          <a:prstGeom prst="line">
            <a:avLst/>
          </a:prstGeom>
          <a:noFill/>
          <a:ln w="762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6" name="Rectangle 11"/>
          <p:cNvSpPr>
            <a:spLocks noChangeArrowheads="1"/>
          </p:cNvSpPr>
          <p:nvPr/>
        </p:nvSpPr>
        <p:spPr bwMode="auto">
          <a:xfrm>
            <a:off x="1862270" y="3140968"/>
            <a:ext cx="288925" cy="367441"/>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17" name="Rectangle 12"/>
          <p:cNvSpPr>
            <a:spLocks noChangeArrowheads="1"/>
          </p:cNvSpPr>
          <p:nvPr/>
        </p:nvSpPr>
        <p:spPr bwMode="auto">
          <a:xfrm>
            <a:off x="2941497" y="3140968"/>
            <a:ext cx="288925" cy="394568"/>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18" name="Rectangle 13"/>
          <p:cNvSpPr>
            <a:spLocks noChangeArrowheads="1"/>
          </p:cNvSpPr>
          <p:nvPr/>
        </p:nvSpPr>
        <p:spPr bwMode="auto">
          <a:xfrm>
            <a:off x="3968852" y="3140968"/>
            <a:ext cx="288925" cy="376304"/>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19" name="Rectangle 14"/>
          <p:cNvSpPr>
            <a:spLocks noChangeArrowheads="1"/>
          </p:cNvSpPr>
          <p:nvPr/>
        </p:nvSpPr>
        <p:spPr bwMode="auto">
          <a:xfrm>
            <a:off x="5017304" y="3140968"/>
            <a:ext cx="288925" cy="389004"/>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20" name="Rectangle 15"/>
          <p:cNvSpPr>
            <a:spLocks noChangeArrowheads="1"/>
          </p:cNvSpPr>
          <p:nvPr/>
        </p:nvSpPr>
        <p:spPr bwMode="auto">
          <a:xfrm>
            <a:off x="6039454" y="3140968"/>
            <a:ext cx="288925" cy="389004"/>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21" name="Rectangle 16"/>
          <p:cNvSpPr>
            <a:spLocks noChangeArrowheads="1"/>
          </p:cNvSpPr>
          <p:nvPr/>
        </p:nvSpPr>
        <p:spPr bwMode="auto">
          <a:xfrm>
            <a:off x="6903054" y="3140968"/>
            <a:ext cx="323850" cy="389004"/>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22" name="Rectangle 17"/>
          <p:cNvSpPr>
            <a:spLocks noChangeArrowheads="1"/>
          </p:cNvSpPr>
          <p:nvPr/>
        </p:nvSpPr>
        <p:spPr bwMode="auto">
          <a:xfrm>
            <a:off x="565754" y="2853225"/>
            <a:ext cx="576262" cy="676747"/>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ru-RU" sz="5400" dirty="0">
                <a:solidFill>
                  <a:schemeClr val="bg1"/>
                </a:solidFill>
                <a:latin typeface="Times New Roman" panose="02020603050405020304" pitchFamily="18" charset="0"/>
                <a:cs typeface="Times New Roman" panose="02020603050405020304" pitchFamily="18" charset="0"/>
              </a:rPr>
              <a:t>?</a:t>
            </a:r>
            <a:endParaRPr lang="ru-RU" altLang="ru-RU" sz="5400" dirty="0">
              <a:solidFill>
                <a:schemeClr val="bg1"/>
              </a:solidFill>
              <a:latin typeface="Times New Roman" panose="02020603050405020304" pitchFamily="18" charset="0"/>
              <a:cs typeface="Times New Roman" panose="02020603050405020304" pitchFamily="18" charset="0"/>
            </a:endParaRPr>
          </a:p>
        </p:txBody>
      </p:sp>
      <p:sp>
        <p:nvSpPr>
          <p:cNvPr id="23" name="Text Box 22"/>
          <p:cNvSpPr txBox="1">
            <a:spLocks noChangeArrowheads="1"/>
          </p:cNvSpPr>
          <p:nvPr/>
        </p:nvSpPr>
        <p:spPr bwMode="auto">
          <a:xfrm>
            <a:off x="525101" y="2276872"/>
            <a:ext cx="657552" cy="461665"/>
          </a:xfrm>
          <a:prstGeom prst="rect">
            <a:avLst/>
          </a:prstGeom>
          <a:noFill/>
          <a:ln>
            <a:noFill/>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b="1" i="1" dirty="0" smtClean="0">
                <a:latin typeface="Times New Roman" panose="02020603050405020304" pitchFamily="18" charset="0"/>
                <a:cs typeface="Times New Roman" panose="02020603050405020304" pitchFamily="18" charset="0"/>
              </a:rPr>
              <a:t>PV</a:t>
            </a:r>
            <a:r>
              <a:rPr lang="en-US" altLang="ru-RU" b="1" i="1" baseline="-25000" dirty="0" smtClean="0">
                <a:latin typeface="Times New Roman" panose="02020603050405020304" pitchFamily="18" charset="0"/>
                <a:cs typeface="Times New Roman" panose="02020603050405020304" pitchFamily="18" charset="0"/>
              </a:rPr>
              <a:t>I</a:t>
            </a:r>
            <a:endParaRPr lang="ru-RU" altLang="ru-RU" b="1" i="1" baseline="-25000" dirty="0">
              <a:latin typeface="Times New Roman" panose="02020603050405020304" pitchFamily="18" charset="0"/>
              <a:cs typeface="Times New Roman" panose="02020603050405020304" pitchFamily="18" charset="0"/>
            </a:endParaRPr>
          </a:p>
        </p:txBody>
      </p:sp>
      <p:sp>
        <p:nvSpPr>
          <p:cNvPr id="24" name="Text Box 22"/>
          <p:cNvSpPr txBox="1">
            <a:spLocks noChangeArrowheads="1"/>
          </p:cNvSpPr>
          <p:nvPr/>
        </p:nvSpPr>
        <p:spPr bwMode="auto">
          <a:xfrm>
            <a:off x="1444912" y="2622392"/>
            <a:ext cx="1412566" cy="461665"/>
          </a:xfrm>
          <a:prstGeom prst="rect">
            <a:avLst/>
          </a:prstGeom>
          <a:noFill/>
          <a:ln>
            <a:noFill/>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b="1" i="1" dirty="0" err="1" smtClean="0">
                <a:latin typeface="Times New Roman" panose="02020603050405020304" pitchFamily="18" charset="0"/>
                <a:cs typeface="Times New Roman" panose="02020603050405020304" pitchFamily="18" charset="0"/>
              </a:rPr>
              <a:t>I</a:t>
            </a:r>
            <a:r>
              <a:rPr lang="en-US" altLang="ru-RU" b="1" i="1" baseline="-25000" dirty="0" err="1" smtClean="0">
                <a:latin typeface="Times New Roman" panose="02020603050405020304" pitchFamily="18" charset="0"/>
                <a:cs typeface="Times New Roman" panose="02020603050405020304" pitchFamily="18" charset="0"/>
              </a:rPr>
              <a:t>st</a:t>
            </a:r>
            <a:r>
              <a:rPr lang="en-US" altLang="ru-RU" b="1" i="1" baseline="-25000" dirty="0" smtClean="0">
                <a:latin typeface="Times New Roman" panose="02020603050405020304" pitchFamily="18" charset="0"/>
                <a:cs typeface="Times New Roman" panose="02020603050405020304" pitchFamily="18" charset="0"/>
              </a:rPr>
              <a:t> </a:t>
            </a:r>
            <a:r>
              <a:rPr lang="en-US" altLang="ru-RU" b="1" i="1" dirty="0" smtClean="0">
                <a:latin typeface="Times New Roman" panose="02020603050405020304" pitchFamily="18" charset="0"/>
                <a:cs typeface="Times New Roman" panose="02020603050405020304" pitchFamily="18" charset="0"/>
              </a:rPr>
              <a:t>= </a:t>
            </a:r>
            <a:r>
              <a:rPr lang="en-US" altLang="ru-RU" b="1" i="1" dirty="0" err="1" smtClean="0">
                <a:latin typeface="Times New Roman" panose="02020603050405020304" pitchFamily="18" charset="0"/>
                <a:cs typeface="Times New Roman" panose="02020603050405020304" pitchFamily="18" charset="0"/>
              </a:rPr>
              <a:t>const</a:t>
            </a:r>
            <a:endParaRPr lang="ru-RU" altLang="ru-RU" b="1" i="1" baseline="-25000" dirty="0">
              <a:latin typeface="Times New Roman" panose="02020603050405020304" pitchFamily="18" charset="0"/>
              <a:cs typeface="Times New Roman" panose="02020603050405020304" pitchFamily="18" charset="0"/>
            </a:endParaRPr>
          </a:p>
        </p:txBody>
      </p:sp>
      <p:sp>
        <p:nvSpPr>
          <p:cNvPr id="25" name="Text Box 22"/>
          <p:cNvSpPr txBox="1">
            <a:spLocks noChangeArrowheads="1"/>
          </p:cNvSpPr>
          <p:nvPr/>
        </p:nvSpPr>
        <p:spPr bwMode="auto">
          <a:xfrm>
            <a:off x="1464283" y="1071166"/>
            <a:ext cx="1146468" cy="461665"/>
          </a:xfrm>
          <a:prstGeom prst="rect">
            <a:avLst/>
          </a:prstGeom>
          <a:noFill/>
          <a:ln>
            <a:noFill/>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b="1" i="1" dirty="0" err="1" smtClean="0">
                <a:latin typeface="Times New Roman" panose="02020603050405020304" pitchFamily="18" charset="0"/>
                <a:cs typeface="Times New Roman" panose="02020603050405020304" pitchFamily="18" charset="0"/>
              </a:rPr>
              <a:t>I</a:t>
            </a:r>
            <a:r>
              <a:rPr lang="en-US" altLang="ru-RU" b="1" i="1" baseline="-25000" dirty="0" err="1" smtClean="0">
                <a:latin typeface="Times New Roman" panose="02020603050405020304" pitchFamily="18" charset="0"/>
                <a:cs typeface="Times New Roman" panose="02020603050405020304" pitchFamily="18" charset="0"/>
              </a:rPr>
              <a:t>q</a:t>
            </a:r>
            <a:r>
              <a:rPr lang="en-US" altLang="ru-RU" b="1" i="1" dirty="0" smtClean="0">
                <a:latin typeface="Times New Roman" panose="02020603050405020304" pitchFamily="18" charset="0"/>
                <a:cs typeface="Times New Roman" panose="02020603050405020304" pitchFamily="18" charset="0"/>
              </a:rPr>
              <a:t> = </a:t>
            </a:r>
            <a:r>
              <a:rPr lang="en-US" altLang="ru-RU" b="1" i="1" dirty="0" err="1" smtClean="0">
                <a:latin typeface="Times New Roman" panose="02020603050405020304" pitchFamily="18" charset="0"/>
                <a:cs typeface="Times New Roman" panose="02020603050405020304" pitchFamily="18" charset="0"/>
              </a:rPr>
              <a:t>var</a:t>
            </a:r>
            <a:endParaRPr lang="ru-RU" altLang="ru-RU" b="1" i="1" baseline="-25000" dirty="0">
              <a:latin typeface="Times New Roman" panose="02020603050405020304" pitchFamily="18" charset="0"/>
              <a:cs typeface="Times New Roman" panose="02020603050405020304" pitchFamily="18" charset="0"/>
            </a:endParaRPr>
          </a:p>
        </p:txBody>
      </p:sp>
      <p:sp>
        <p:nvSpPr>
          <p:cNvPr id="2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7" name="Объект 26"/>
          <p:cNvGraphicFramePr>
            <a:graphicFrameLocks noChangeAspect="1"/>
          </p:cNvGraphicFramePr>
          <p:nvPr>
            <p:extLst>
              <p:ext uri="{D42A27DB-BD31-4B8C-83A1-F6EECF244321}">
                <p14:modId xmlns:p14="http://schemas.microsoft.com/office/powerpoint/2010/main" val="3106517766"/>
              </p:ext>
            </p:extLst>
          </p:nvPr>
        </p:nvGraphicFramePr>
        <p:xfrm>
          <a:off x="536377" y="3861048"/>
          <a:ext cx="1645603" cy="360040"/>
        </p:xfrm>
        <a:graphic>
          <a:graphicData uri="http://schemas.openxmlformats.org/presentationml/2006/ole">
            <mc:AlternateContent xmlns:mc="http://schemas.openxmlformats.org/markup-compatibility/2006">
              <mc:Choice xmlns:v="urn:schemas-microsoft-com:vml" Requires="v">
                <p:oleObj spid="_x0000_s16548" name="Equation" r:id="rId3" imgW="761669" imgH="228501" progId="Equation.DSMT4">
                  <p:embed/>
                </p:oleObj>
              </mc:Choice>
              <mc:Fallback>
                <p:oleObj name="Equation" r:id="rId3" imgW="761669" imgH="228501"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377" y="3861048"/>
                        <a:ext cx="1645603" cy="360040"/>
                      </a:xfrm>
                      <a:prstGeom prst="rect">
                        <a:avLst/>
                      </a:prstGeom>
                      <a:noFill/>
                    </p:spPr>
                  </p:pic>
                </p:oleObj>
              </mc:Fallback>
            </mc:AlternateContent>
          </a:graphicData>
        </a:graphic>
      </p:graphicFrame>
      <p:sp>
        <p:nvSpPr>
          <p:cNvPr id="2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9" name="Объект 28"/>
          <p:cNvGraphicFramePr>
            <a:graphicFrameLocks noChangeAspect="1"/>
          </p:cNvGraphicFramePr>
          <p:nvPr>
            <p:extLst>
              <p:ext uri="{D42A27DB-BD31-4B8C-83A1-F6EECF244321}">
                <p14:modId xmlns:p14="http://schemas.microsoft.com/office/powerpoint/2010/main" val="4090290759"/>
              </p:ext>
            </p:extLst>
          </p:nvPr>
        </p:nvGraphicFramePr>
        <p:xfrm>
          <a:off x="525101" y="4221088"/>
          <a:ext cx="6910297" cy="864096"/>
        </p:xfrm>
        <a:graphic>
          <a:graphicData uri="http://schemas.openxmlformats.org/presentationml/2006/ole">
            <mc:AlternateContent xmlns:mc="http://schemas.openxmlformats.org/markup-compatibility/2006">
              <mc:Choice xmlns:v="urn:schemas-microsoft-com:vml" Requires="v">
                <p:oleObj spid="_x0000_s16549" name="Equation" r:id="rId5" imgW="3924300" imgH="533400" progId="Equation.DSMT4">
                  <p:embed/>
                </p:oleObj>
              </mc:Choice>
              <mc:Fallback>
                <p:oleObj name="Equation" r:id="rId5" imgW="3924300" imgH="5334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101" y="4221088"/>
                        <a:ext cx="6910297" cy="864096"/>
                      </a:xfrm>
                      <a:prstGeom prst="rect">
                        <a:avLst/>
                      </a:prstGeom>
                      <a:noFill/>
                    </p:spPr>
                  </p:pic>
                </p:oleObj>
              </mc:Fallback>
            </mc:AlternateContent>
          </a:graphicData>
        </a:graphic>
      </p:graphicFrame>
      <p:sp>
        <p:nvSpPr>
          <p:cNvPr id="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3" name="Объект 12"/>
          <p:cNvGraphicFramePr>
            <a:graphicFrameLocks noChangeAspect="1"/>
          </p:cNvGraphicFramePr>
          <p:nvPr>
            <p:extLst>
              <p:ext uri="{D42A27DB-BD31-4B8C-83A1-F6EECF244321}">
                <p14:modId xmlns:p14="http://schemas.microsoft.com/office/powerpoint/2010/main" val="1638271799"/>
              </p:ext>
            </p:extLst>
          </p:nvPr>
        </p:nvGraphicFramePr>
        <p:xfrm>
          <a:off x="494316" y="5229200"/>
          <a:ext cx="1074737" cy="648072"/>
        </p:xfrm>
        <a:graphic>
          <a:graphicData uri="http://schemas.openxmlformats.org/presentationml/2006/ole">
            <mc:AlternateContent xmlns:mc="http://schemas.openxmlformats.org/markup-compatibility/2006">
              <mc:Choice xmlns:v="urn:schemas-microsoft-com:vml" Requires="v">
                <p:oleObj spid="_x0000_s16550" name="Equation" r:id="rId7" imgW="634680" imgH="393480" progId="Equation.DSMT4">
                  <p:embed/>
                </p:oleObj>
              </mc:Choice>
              <mc:Fallback>
                <p:oleObj name="Equation" r:id="rId7" imgW="634680" imgH="393480" progId="Equation.DSMT4">
                  <p:embed/>
                  <p:pic>
                    <p:nvPicPr>
                      <p:cNvPr id="0" name="Object 11"/>
                      <p:cNvPicPr>
                        <a:picLocks noChangeAspect="1" noChangeArrowheads="1"/>
                      </p:cNvPicPr>
                      <p:nvPr/>
                    </p:nvPicPr>
                    <p:blipFill>
                      <a:blip r:embed="rId8"/>
                      <a:srcRect/>
                      <a:stretch>
                        <a:fillRect/>
                      </a:stretch>
                    </p:blipFill>
                    <p:spPr bwMode="auto">
                      <a:xfrm>
                        <a:off x="494316" y="5229200"/>
                        <a:ext cx="1074737" cy="648072"/>
                      </a:xfrm>
                      <a:prstGeom prst="rect">
                        <a:avLst/>
                      </a:prstGeom>
                      <a:noFill/>
                    </p:spPr>
                  </p:pic>
                </p:oleObj>
              </mc:Fallback>
            </mc:AlternateContent>
          </a:graphicData>
        </a:graphic>
      </p:graphicFrame>
      <p:graphicFrame>
        <p:nvGraphicFramePr>
          <p:cNvPr id="31" name="Объект 30"/>
          <p:cNvGraphicFramePr>
            <a:graphicFrameLocks noChangeAspect="1"/>
          </p:cNvGraphicFramePr>
          <p:nvPr>
            <p:extLst>
              <p:ext uri="{D42A27DB-BD31-4B8C-83A1-F6EECF244321}">
                <p14:modId xmlns:p14="http://schemas.microsoft.com/office/powerpoint/2010/main" val="1404250171"/>
              </p:ext>
            </p:extLst>
          </p:nvPr>
        </p:nvGraphicFramePr>
        <p:xfrm>
          <a:off x="1862270" y="5373216"/>
          <a:ext cx="1849437" cy="360039"/>
        </p:xfrm>
        <a:graphic>
          <a:graphicData uri="http://schemas.openxmlformats.org/presentationml/2006/ole">
            <mc:AlternateContent xmlns:mc="http://schemas.openxmlformats.org/markup-compatibility/2006">
              <mc:Choice xmlns:v="urn:schemas-microsoft-com:vml" Requires="v">
                <p:oleObj spid="_x0000_s16551" name="Equation" r:id="rId9" imgW="1091880" imgH="203040" progId="Equation.DSMT4">
                  <p:embed/>
                </p:oleObj>
              </mc:Choice>
              <mc:Fallback>
                <p:oleObj name="Equation" r:id="rId9" imgW="1091880" imgH="203040" progId="Equation.DSMT4">
                  <p:embed/>
                  <p:pic>
                    <p:nvPicPr>
                      <p:cNvPr id="0" name="Объект 12"/>
                      <p:cNvPicPr>
                        <a:picLocks noChangeAspect="1" noChangeArrowheads="1"/>
                      </p:cNvPicPr>
                      <p:nvPr/>
                    </p:nvPicPr>
                    <p:blipFill>
                      <a:blip r:embed="rId10"/>
                      <a:srcRect/>
                      <a:stretch>
                        <a:fillRect/>
                      </a:stretch>
                    </p:blipFill>
                    <p:spPr bwMode="auto">
                      <a:xfrm>
                        <a:off x="1862270" y="5373216"/>
                        <a:ext cx="1849437" cy="360039"/>
                      </a:xfrm>
                      <a:prstGeom prst="rect">
                        <a:avLst/>
                      </a:prstGeom>
                      <a:noFill/>
                      <a:ln>
                        <a:noFill/>
                      </a:ln>
                      <a:extLst/>
                    </p:spPr>
                  </p:pic>
                </p:oleObj>
              </mc:Fallback>
            </mc:AlternateContent>
          </a:graphicData>
        </a:graphic>
      </p:graphicFrame>
      <p:sp>
        <p:nvSpPr>
          <p:cNvPr id="30"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2" name="Объект 31"/>
          <p:cNvGraphicFramePr>
            <a:graphicFrameLocks noChangeAspect="1"/>
          </p:cNvGraphicFramePr>
          <p:nvPr>
            <p:extLst>
              <p:ext uri="{D42A27DB-BD31-4B8C-83A1-F6EECF244321}">
                <p14:modId xmlns:p14="http://schemas.microsoft.com/office/powerpoint/2010/main" val="434961984"/>
              </p:ext>
            </p:extLst>
          </p:nvPr>
        </p:nvGraphicFramePr>
        <p:xfrm>
          <a:off x="525101" y="6021288"/>
          <a:ext cx="1656879" cy="418654"/>
        </p:xfrm>
        <a:graphic>
          <a:graphicData uri="http://schemas.openxmlformats.org/presentationml/2006/ole">
            <mc:AlternateContent xmlns:mc="http://schemas.openxmlformats.org/markup-compatibility/2006">
              <mc:Choice xmlns:v="urn:schemas-microsoft-com:vml" Requires="v">
                <p:oleObj spid="_x0000_s16552" name="Equation" r:id="rId11" imgW="1143000" imgH="254000" progId="Equation.DSMT4">
                  <p:embed/>
                </p:oleObj>
              </mc:Choice>
              <mc:Fallback>
                <p:oleObj name="Equation" r:id="rId11" imgW="1143000" imgH="254000" progId="Equation.DSMT4">
                  <p:embed/>
                  <p:pic>
                    <p:nvPicPr>
                      <p:cNvPr id="0" name="Object 8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5101" y="6021288"/>
                        <a:ext cx="1656879" cy="418654"/>
                      </a:xfrm>
                      <a:prstGeom prst="rect">
                        <a:avLst/>
                      </a:prstGeom>
                      <a:noFill/>
                    </p:spPr>
                  </p:pic>
                </p:oleObj>
              </mc:Fallback>
            </mc:AlternateContent>
          </a:graphicData>
        </a:graphic>
      </p:graphicFrame>
      <p:cxnSp>
        <p:nvCxnSpPr>
          <p:cNvPr id="34" name="Прямая со стрелкой 33"/>
          <p:cNvCxnSpPr/>
          <p:nvPr/>
        </p:nvCxnSpPr>
        <p:spPr>
          <a:xfrm>
            <a:off x="2339752" y="6237312"/>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ectangle 9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6" name="Объект 35"/>
          <p:cNvGraphicFramePr>
            <a:graphicFrameLocks noChangeAspect="1"/>
          </p:cNvGraphicFramePr>
          <p:nvPr>
            <p:extLst>
              <p:ext uri="{D42A27DB-BD31-4B8C-83A1-F6EECF244321}">
                <p14:modId xmlns:p14="http://schemas.microsoft.com/office/powerpoint/2010/main" val="557638810"/>
              </p:ext>
            </p:extLst>
          </p:nvPr>
        </p:nvGraphicFramePr>
        <p:xfrm>
          <a:off x="3913517" y="5912544"/>
          <a:ext cx="2785423" cy="649535"/>
        </p:xfrm>
        <a:graphic>
          <a:graphicData uri="http://schemas.openxmlformats.org/presentationml/2006/ole">
            <mc:AlternateContent xmlns:mc="http://schemas.openxmlformats.org/markup-compatibility/2006">
              <mc:Choice xmlns:v="urn:schemas-microsoft-com:vml" Requires="v">
                <p:oleObj spid="_x0000_s16553" name="Equation" r:id="rId13" imgW="1701800" imgH="431800" progId="Equation.DSMT4">
                  <p:embed/>
                </p:oleObj>
              </mc:Choice>
              <mc:Fallback>
                <p:oleObj name="Equation" r:id="rId13" imgW="1701800" imgH="431800" progId="Equation.DSMT4">
                  <p:embed/>
                  <p:pic>
                    <p:nvPicPr>
                      <p:cNvPr id="0" name="Object 9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13517" y="5912544"/>
                        <a:ext cx="2785423" cy="649535"/>
                      </a:xfrm>
                      <a:prstGeom prst="rect">
                        <a:avLst/>
                      </a:prstGeom>
                      <a:noFill/>
                    </p:spPr>
                  </p:pic>
                </p:oleObj>
              </mc:Fallback>
            </mc:AlternateContent>
          </a:graphicData>
        </a:graphic>
      </p:graphicFrame>
    </p:spTree>
    <p:extLst>
      <p:ext uri="{BB962C8B-B14F-4D97-AF65-F5344CB8AC3E}">
        <p14:creationId xmlns:p14="http://schemas.microsoft.com/office/powerpoint/2010/main" val="269139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55F17B8-0D60-7243-AA62-A4A0EB71FF68}" type="slidenum">
              <a:rPr lang="ru-RU" altLang="ru-RU" smtClean="0"/>
              <a:pPr/>
              <a:t>11</a:t>
            </a:fld>
            <a:endParaRPr lang="ru-RU" altLang="ru-RU"/>
          </a:p>
        </p:txBody>
      </p:sp>
      <p:sp>
        <p:nvSpPr>
          <p:cNvPr id="3" name="TextBox 2"/>
          <p:cNvSpPr txBox="1"/>
          <p:nvPr/>
        </p:nvSpPr>
        <p:spPr>
          <a:xfrm>
            <a:off x="899592" y="332656"/>
            <a:ext cx="7654468" cy="769441"/>
          </a:xfrm>
          <a:prstGeom prst="rect">
            <a:avLst/>
          </a:prstGeom>
          <a:noFill/>
        </p:spPr>
        <p:txBody>
          <a:bodyPr wrap="none" rtlCol="0">
            <a:spAutoFit/>
          </a:bodyPr>
          <a:lstStyle/>
          <a:p>
            <a:r>
              <a:rPr lang="ru-RU" sz="4400" b="1" dirty="0" smtClean="0">
                <a:solidFill>
                  <a:schemeClr val="accent1"/>
                </a:solidFill>
              </a:rPr>
              <a:t>Расчетные модели стоимости</a:t>
            </a:r>
            <a:endParaRPr lang="ru-RU" sz="4400" b="1" dirty="0">
              <a:solidFill>
                <a:schemeClr val="accent1"/>
              </a:solidFill>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693564447"/>
              </p:ext>
            </p:extLst>
          </p:nvPr>
        </p:nvGraphicFramePr>
        <p:xfrm>
          <a:off x="3883027" y="1196752"/>
          <a:ext cx="996201" cy="911051"/>
        </p:xfrm>
        <a:graphic>
          <a:graphicData uri="http://schemas.openxmlformats.org/presentationml/2006/ole">
            <mc:AlternateContent xmlns:mc="http://schemas.openxmlformats.org/markup-compatibility/2006">
              <mc:Choice xmlns:v="urn:schemas-microsoft-com:vml" Requires="v">
                <p:oleObj spid="_x0000_s18459" name="Equation" r:id="rId3" imgW="482400" imgH="393480" progId="Equation.DSMT4">
                  <p:embed/>
                </p:oleObj>
              </mc:Choice>
              <mc:Fallback>
                <p:oleObj name="Equation" r:id="rId3" imgW="482400" imgH="393480" progId="Equation.DSMT4">
                  <p:embed/>
                  <p:pic>
                    <p:nvPicPr>
                      <p:cNvPr id="0" name="Объект 12"/>
                      <p:cNvPicPr>
                        <a:picLocks noChangeAspect="1" noChangeArrowheads="1"/>
                      </p:cNvPicPr>
                      <p:nvPr/>
                    </p:nvPicPr>
                    <p:blipFill>
                      <a:blip r:embed="rId4"/>
                      <a:srcRect/>
                      <a:stretch>
                        <a:fillRect/>
                      </a:stretch>
                    </p:blipFill>
                    <p:spPr bwMode="auto">
                      <a:xfrm>
                        <a:off x="3883027" y="1196752"/>
                        <a:ext cx="996201" cy="911051"/>
                      </a:xfrm>
                      <a:prstGeom prst="rect">
                        <a:avLst/>
                      </a:prstGeom>
                      <a:noFill/>
                      <a:ln>
                        <a:solidFill>
                          <a:schemeClr val="bg1"/>
                        </a:solidFill>
                      </a:ln>
                    </p:spPr>
                  </p:pic>
                </p:oleObj>
              </mc:Fallback>
            </mc:AlternateContent>
          </a:graphicData>
        </a:graphic>
      </p:graphicFrame>
      <p:sp>
        <p:nvSpPr>
          <p:cNvPr id="5" name="Прямоугольник 4"/>
          <p:cNvSpPr/>
          <p:nvPr/>
        </p:nvSpPr>
        <p:spPr>
          <a:xfrm>
            <a:off x="3563888" y="1196752"/>
            <a:ext cx="16344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6839768" y="4962768"/>
            <a:ext cx="16344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4860032" y="4959360"/>
            <a:ext cx="16344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2483768" y="4959360"/>
            <a:ext cx="16344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539552" y="4941168"/>
            <a:ext cx="16344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5839544" y="3475876"/>
            <a:ext cx="181746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1447056" y="3403868"/>
            <a:ext cx="16344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1535119" y="3445569"/>
            <a:ext cx="1423338" cy="707886"/>
          </a:xfrm>
          <a:prstGeom prst="rect">
            <a:avLst/>
          </a:prstGeom>
          <a:noFill/>
        </p:spPr>
        <p:txBody>
          <a:bodyPr wrap="none" rtlCol="0">
            <a:spAutoFit/>
          </a:bodyPr>
          <a:lstStyle/>
          <a:p>
            <a:r>
              <a:rPr lang="ru-RU" sz="2000" dirty="0" smtClean="0"/>
              <a:t>В текущих </a:t>
            </a:r>
          </a:p>
          <a:p>
            <a:r>
              <a:rPr lang="ru-RU" sz="2000" dirty="0" smtClean="0"/>
              <a:t>ценах</a:t>
            </a:r>
            <a:endParaRPr lang="ru-RU" sz="2000" dirty="0"/>
          </a:p>
        </p:txBody>
      </p:sp>
      <p:sp>
        <p:nvSpPr>
          <p:cNvPr id="13" name="TextBox 12"/>
          <p:cNvSpPr txBox="1"/>
          <p:nvPr/>
        </p:nvSpPr>
        <p:spPr>
          <a:xfrm>
            <a:off x="5839544" y="3507125"/>
            <a:ext cx="1790876" cy="707886"/>
          </a:xfrm>
          <a:prstGeom prst="rect">
            <a:avLst/>
          </a:prstGeom>
          <a:noFill/>
        </p:spPr>
        <p:txBody>
          <a:bodyPr wrap="none" rtlCol="0">
            <a:spAutoFit/>
          </a:bodyPr>
          <a:lstStyle/>
          <a:p>
            <a:r>
              <a:rPr lang="ru-RU" sz="2000" dirty="0" smtClean="0"/>
              <a:t>В прогнозных </a:t>
            </a:r>
          </a:p>
          <a:p>
            <a:r>
              <a:rPr lang="ru-RU" sz="2000" dirty="0" smtClean="0"/>
              <a:t>ценах</a:t>
            </a:r>
            <a:endParaRPr lang="ru-RU" sz="2000" dirty="0"/>
          </a:p>
        </p:txBody>
      </p:sp>
      <p:sp>
        <p:nvSpPr>
          <p:cNvPr id="14" name="TextBox 13"/>
          <p:cNvSpPr txBox="1"/>
          <p:nvPr/>
        </p:nvSpPr>
        <p:spPr>
          <a:xfrm>
            <a:off x="532436" y="5044425"/>
            <a:ext cx="1648721" cy="830997"/>
          </a:xfrm>
          <a:prstGeom prst="rect">
            <a:avLst/>
          </a:prstGeom>
          <a:noFill/>
        </p:spPr>
        <p:txBody>
          <a:bodyPr wrap="none" rtlCol="0">
            <a:spAutoFit/>
          </a:bodyPr>
          <a:lstStyle/>
          <a:p>
            <a:r>
              <a:rPr lang="ru-RU" sz="1600" dirty="0" smtClean="0"/>
              <a:t>Без учета </a:t>
            </a:r>
          </a:p>
          <a:p>
            <a:r>
              <a:rPr lang="ru-RU" sz="1600" dirty="0" smtClean="0"/>
              <a:t>заемного </a:t>
            </a:r>
          </a:p>
          <a:p>
            <a:r>
              <a:rPr lang="ru-RU" sz="1600" dirty="0" smtClean="0"/>
              <a:t>финансирования</a:t>
            </a:r>
            <a:endParaRPr lang="ru-RU" sz="1600" dirty="0"/>
          </a:p>
        </p:txBody>
      </p:sp>
      <p:sp>
        <p:nvSpPr>
          <p:cNvPr id="15" name="TextBox 14"/>
          <p:cNvSpPr txBox="1"/>
          <p:nvPr/>
        </p:nvSpPr>
        <p:spPr>
          <a:xfrm>
            <a:off x="4861972" y="5004469"/>
            <a:ext cx="1648721" cy="830997"/>
          </a:xfrm>
          <a:prstGeom prst="rect">
            <a:avLst/>
          </a:prstGeom>
          <a:noFill/>
        </p:spPr>
        <p:txBody>
          <a:bodyPr wrap="none" rtlCol="0">
            <a:spAutoFit/>
          </a:bodyPr>
          <a:lstStyle/>
          <a:p>
            <a:r>
              <a:rPr lang="ru-RU" sz="1600" dirty="0" smtClean="0"/>
              <a:t>Без учета </a:t>
            </a:r>
          </a:p>
          <a:p>
            <a:r>
              <a:rPr lang="ru-RU" sz="1600" dirty="0" smtClean="0"/>
              <a:t>заемного </a:t>
            </a:r>
          </a:p>
          <a:p>
            <a:r>
              <a:rPr lang="ru-RU" sz="1600" dirty="0" smtClean="0"/>
              <a:t>финансирования</a:t>
            </a:r>
            <a:endParaRPr lang="ru-RU" sz="1600" dirty="0"/>
          </a:p>
        </p:txBody>
      </p:sp>
      <p:sp>
        <p:nvSpPr>
          <p:cNvPr id="16" name="TextBox 15"/>
          <p:cNvSpPr txBox="1"/>
          <p:nvPr/>
        </p:nvSpPr>
        <p:spPr>
          <a:xfrm>
            <a:off x="2489900" y="5024571"/>
            <a:ext cx="1648721" cy="830997"/>
          </a:xfrm>
          <a:prstGeom prst="rect">
            <a:avLst/>
          </a:prstGeom>
          <a:noFill/>
        </p:spPr>
        <p:txBody>
          <a:bodyPr wrap="none" rtlCol="0">
            <a:spAutoFit/>
          </a:bodyPr>
          <a:lstStyle/>
          <a:p>
            <a:r>
              <a:rPr lang="ru-RU" sz="1600" dirty="0" smtClean="0"/>
              <a:t>С учетом</a:t>
            </a:r>
          </a:p>
          <a:p>
            <a:r>
              <a:rPr lang="ru-RU" sz="1600" dirty="0" smtClean="0"/>
              <a:t>заемного </a:t>
            </a:r>
          </a:p>
          <a:p>
            <a:r>
              <a:rPr lang="ru-RU" sz="1600" dirty="0" smtClean="0"/>
              <a:t>финансирования</a:t>
            </a:r>
            <a:endParaRPr lang="ru-RU" sz="1600" dirty="0"/>
          </a:p>
        </p:txBody>
      </p:sp>
      <p:sp>
        <p:nvSpPr>
          <p:cNvPr id="17" name="TextBox 16"/>
          <p:cNvSpPr txBox="1"/>
          <p:nvPr/>
        </p:nvSpPr>
        <p:spPr>
          <a:xfrm>
            <a:off x="6832647" y="5001061"/>
            <a:ext cx="1648721" cy="830997"/>
          </a:xfrm>
          <a:prstGeom prst="rect">
            <a:avLst/>
          </a:prstGeom>
          <a:noFill/>
        </p:spPr>
        <p:txBody>
          <a:bodyPr wrap="none" rtlCol="0">
            <a:spAutoFit/>
          </a:bodyPr>
          <a:lstStyle/>
          <a:p>
            <a:r>
              <a:rPr lang="ru-RU" sz="1600" dirty="0" smtClean="0"/>
              <a:t>С учетом</a:t>
            </a:r>
          </a:p>
          <a:p>
            <a:r>
              <a:rPr lang="ru-RU" sz="1600" dirty="0" smtClean="0"/>
              <a:t>заемного </a:t>
            </a:r>
          </a:p>
          <a:p>
            <a:r>
              <a:rPr lang="ru-RU" sz="1600" dirty="0" smtClean="0"/>
              <a:t>финансирования</a:t>
            </a:r>
            <a:endParaRPr lang="ru-RU" sz="1600" dirty="0"/>
          </a:p>
        </p:txBody>
      </p:sp>
      <p:cxnSp>
        <p:nvCxnSpPr>
          <p:cNvPr id="19" name="Прямая со стрелкой 18"/>
          <p:cNvCxnSpPr>
            <a:stCxn id="5" idx="2"/>
          </p:cNvCxnSpPr>
          <p:nvPr/>
        </p:nvCxnSpPr>
        <p:spPr>
          <a:xfrm flipH="1">
            <a:off x="2411760" y="2111152"/>
            <a:ext cx="1969368" cy="1245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5" idx="2"/>
            <a:endCxn id="5" idx="2"/>
          </p:cNvCxnSpPr>
          <p:nvPr/>
        </p:nvCxnSpPr>
        <p:spPr>
          <a:xfrm>
            <a:off x="4381128" y="2111152"/>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5" idx="2"/>
          </p:cNvCxnSpPr>
          <p:nvPr/>
        </p:nvCxnSpPr>
        <p:spPr>
          <a:xfrm>
            <a:off x="4381128" y="2111152"/>
            <a:ext cx="2129565" cy="12927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11" idx="2"/>
          </p:cNvCxnSpPr>
          <p:nvPr/>
        </p:nvCxnSpPr>
        <p:spPr>
          <a:xfrm flipH="1">
            <a:off x="1447056" y="4318268"/>
            <a:ext cx="817240" cy="550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stCxn id="11" idx="2"/>
          </p:cNvCxnSpPr>
          <p:nvPr/>
        </p:nvCxnSpPr>
        <p:spPr>
          <a:xfrm>
            <a:off x="2264296" y="4318268"/>
            <a:ext cx="1036712" cy="550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a:stCxn id="10" idx="2"/>
          </p:cNvCxnSpPr>
          <p:nvPr/>
        </p:nvCxnSpPr>
        <p:spPr>
          <a:xfrm flipH="1">
            <a:off x="5686332" y="4390276"/>
            <a:ext cx="1061944" cy="478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a:stCxn id="10" idx="2"/>
          </p:cNvCxnSpPr>
          <p:nvPr/>
        </p:nvCxnSpPr>
        <p:spPr>
          <a:xfrm>
            <a:off x="6748276" y="4390276"/>
            <a:ext cx="908731" cy="478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0021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3"/>
          <p:cNvSpPr>
            <a:spLocks noGrp="1"/>
          </p:cNvSpPr>
          <p:nvPr>
            <p:ph type="sldNum" sz="quarter" idx="12"/>
          </p:nvPr>
        </p:nvSpPr>
        <p:spPr bwMode="auto">
          <a:xfrm>
            <a:off x="6550823" y="614809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Font typeface="Arial" charset="0"/>
              <a:buChar char="•"/>
              <a:defRPr sz="3200">
                <a:solidFill>
                  <a:schemeClr val="tx1"/>
                </a:solidFill>
                <a:latin typeface="Calibri" charset="0"/>
              </a:defRPr>
            </a:lvl1pPr>
            <a:lvl2pPr marL="742950" indent="-285750" algn="l" eaLnBrk="0" hangingPunct="0">
              <a:spcBef>
                <a:spcPct val="20000"/>
              </a:spcBef>
              <a:buFont typeface="Arial" charset="0"/>
              <a:buChar char="–"/>
              <a:defRPr sz="2800">
                <a:solidFill>
                  <a:schemeClr val="tx1"/>
                </a:solidFill>
                <a:latin typeface="Calibri" charset="0"/>
              </a:defRPr>
            </a:lvl2pPr>
            <a:lvl3pPr marL="1143000" indent="-228600" algn="l" eaLnBrk="0" hangingPunct="0">
              <a:spcBef>
                <a:spcPct val="20000"/>
              </a:spcBef>
              <a:buFont typeface="Arial" charset="0"/>
              <a:buChar char="•"/>
              <a:defRPr sz="2400">
                <a:solidFill>
                  <a:schemeClr val="tx1"/>
                </a:solidFill>
                <a:latin typeface="Calibri" charset="0"/>
              </a:defRPr>
            </a:lvl3pPr>
            <a:lvl4pPr marL="1600200" indent="-228600" algn="l" eaLnBrk="0" hangingPunct="0">
              <a:spcBef>
                <a:spcPct val="20000"/>
              </a:spcBef>
              <a:buFont typeface="Arial" charset="0"/>
              <a:buChar char="–"/>
              <a:defRPr sz="2000">
                <a:solidFill>
                  <a:schemeClr val="tx1"/>
                </a:solidFill>
                <a:latin typeface="Calibri" charset="0"/>
              </a:defRPr>
            </a:lvl4pPr>
            <a:lvl5pPr marL="2057400" indent="-228600" algn="l" eaLnBrk="0" hangingPunct="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spcBef>
                <a:spcPct val="0"/>
              </a:spcBef>
              <a:buFontTx/>
              <a:buNone/>
            </a:pPr>
            <a:fld id="{BA4647B9-70AA-6E4B-8671-96217207AABE}" type="slidenum">
              <a:rPr lang="ru-RU" altLang="ru-RU" sz="1400">
                <a:latin typeface="Times New Roman" charset="0"/>
              </a:rPr>
              <a:pPr algn="r" eaLnBrk="1" hangingPunct="1">
                <a:spcBef>
                  <a:spcPct val="0"/>
                </a:spcBef>
                <a:buFontTx/>
                <a:buNone/>
              </a:pPr>
              <a:t>12</a:t>
            </a:fld>
            <a:endParaRPr lang="ru-RU" altLang="ru-RU" sz="1400">
              <a:latin typeface="Times New Roman" charset="0"/>
            </a:endParaRPr>
          </a:p>
        </p:txBody>
      </p:sp>
      <p:sp>
        <p:nvSpPr>
          <p:cNvPr id="5" name="TextBox 4"/>
          <p:cNvSpPr txBox="1"/>
          <p:nvPr/>
        </p:nvSpPr>
        <p:spPr>
          <a:xfrm>
            <a:off x="1326786" y="169863"/>
            <a:ext cx="7133646" cy="954107"/>
          </a:xfrm>
          <a:prstGeom prst="rect">
            <a:avLst/>
          </a:prstGeom>
          <a:noFill/>
        </p:spPr>
        <p:txBody>
          <a:bodyPr wrap="square">
            <a:spAutoFit/>
          </a:bodyPr>
          <a:lstStyle/>
          <a:p>
            <a:r>
              <a:rPr lang="ru-RU" sz="2800" b="1" dirty="0">
                <a:solidFill>
                  <a:schemeClr val="accent1"/>
                </a:solidFill>
              </a:rPr>
              <a:t>Модели оценки недвижимости </a:t>
            </a:r>
            <a:endParaRPr lang="ru-RU" sz="2800" b="1" dirty="0" smtClean="0">
              <a:solidFill>
                <a:schemeClr val="accent1"/>
              </a:solidFill>
            </a:endParaRPr>
          </a:p>
          <a:p>
            <a:r>
              <a:rPr lang="ru-RU" sz="2800" b="1" dirty="0" smtClean="0">
                <a:solidFill>
                  <a:schemeClr val="accent1"/>
                </a:solidFill>
              </a:rPr>
              <a:t>в </a:t>
            </a:r>
            <a:r>
              <a:rPr lang="ru-RU" sz="2800" b="1" dirty="0">
                <a:solidFill>
                  <a:schemeClr val="accent1"/>
                </a:solidFill>
              </a:rPr>
              <a:t>текущих ценах</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2803038471"/>
              </p:ext>
            </p:extLst>
          </p:nvPr>
        </p:nvGraphicFramePr>
        <p:xfrm>
          <a:off x="690727" y="1176049"/>
          <a:ext cx="971550" cy="852487"/>
        </p:xfrm>
        <a:graphic>
          <a:graphicData uri="http://schemas.openxmlformats.org/presentationml/2006/ole">
            <mc:AlternateContent xmlns:mc="http://schemas.openxmlformats.org/markup-compatibility/2006">
              <mc:Choice xmlns:v="urn:schemas-microsoft-com:vml" Requires="v">
                <p:oleObj spid="_x0000_s19494" name="Equation" r:id="rId3" imgW="469800" imgH="393480" progId="Equation.DSMT4">
                  <p:embed/>
                </p:oleObj>
              </mc:Choice>
              <mc:Fallback>
                <p:oleObj name="Equation" r:id="rId3" imgW="469800" imgH="393480" progId="Equation.DSMT4">
                  <p:embed/>
                  <p:pic>
                    <p:nvPicPr>
                      <p:cNvPr id="0" name="Object 1"/>
                      <p:cNvPicPr>
                        <a:picLocks noChangeAspect="1" noChangeArrowheads="1"/>
                      </p:cNvPicPr>
                      <p:nvPr/>
                    </p:nvPicPr>
                    <p:blipFill>
                      <a:blip r:embed="rId4"/>
                      <a:srcRect/>
                      <a:stretch>
                        <a:fillRect/>
                      </a:stretch>
                    </p:blipFill>
                    <p:spPr bwMode="auto">
                      <a:xfrm>
                        <a:off x="690727" y="1176049"/>
                        <a:ext cx="971550" cy="852487"/>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mc:AlternateContent xmlns:mc="http://schemas.openxmlformats.org/markup-compatibility/2006" xmlns:a14="http://schemas.microsoft.com/office/drawing/2010/main">
        <mc:Choice Requires="a14">
          <p:sp>
            <p:nvSpPr>
              <p:cNvPr id="10" name="Прямоугольник 9"/>
              <p:cNvSpPr/>
              <p:nvPr/>
            </p:nvSpPr>
            <p:spPr>
              <a:xfrm>
                <a:off x="2612469" y="1392073"/>
                <a:ext cx="351153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ru-RU" i="1" smtClean="0">
                              <a:latin typeface="Cambria Math"/>
                            </a:rPr>
                          </m:ctrlPr>
                        </m:dPr>
                        <m:e>
                          <m:r>
                            <a:rPr lang="en-US" b="0" i="1" smtClean="0">
                              <a:latin typeface="Cambria Math"/>
                            </a:rPr>
                            <m:t>𝑅</m:t>
                          </m:r>
                          <m:r>
                            <a:rPr lang="en-US" b="0" i="1" smtClean="0">
                              <a:latin typeface="Cambria Math"/>
                            </a:rPr>
                            <m:t>=</m:t>
                          </m:r>
                          <m:r>
                            <a:rPr lang="ru-RU" i="1">
                              <a:latin typeface="Cambria Math"/>
                            </a:rPr>
                            <m:t>𝑌</m:t>
                          </m:r>
                          <m:r>
                            <a:rPr lang="ru-RU">
                              <a:latin typeface="Cambria Math"/>
                            </a:rPr>
                            <m:t>+</m:t>
                          </m:r>
                          <m:r>
                            <a:rPr lang="ru-RU" i="1">
                              <a:latin typeface="Cambria Math"/>
                            </a:rPr>
                            <m:t>𝛿</m:t>
                          </m:r>
                          <m:sSub>
                            <m:sSubPr>
                              <m:ctrlPr>
                                <a:rPr lang="ru-RU" i="1">
                                  <a:latin typeface="Cambria Math"/>
                                </a:rPr>
                              </m:ctrlPr>
                            </m:sSubPr>
                            <m:e>
                              <m:r>
                                <a:rPr lang="ru-RU" i="1">
                                  <a:latin typeface="Cambria Math"/>
                                </a:rPr>
                                <m:t>𝑉</m:t>
                              </m:r>
                            </m:e>
                            <m:sub>
                              <m:r>
                                <a:rPr lang="ru-RU" i="1">
                                  <a:latin typeface="Cambria Math"/>
                                </a:rPr>
                                <m:t>𝐵</m:t>
                              </m:r>
                            </m:sub>
                          </m:sSub>
                          <m:r>
                            <a:rPr lang="ru-RU">
                              <a:latin typeface="Cambria Math"/>
                            </a:rPr>
                            <m:t>×</m:t>
                          </m:r>
                          <m:r>
                            <a:rPr lang="ru-RU" i="1">
                              <a:latin typeface="Cambria Math"/>
                            </a:rPr>
                            <m:t>𝑠𝑓𝑓</m:t>
                          </m:r>
                          <m:r>
                            <a:rPr lang="ru-RU">
                              <a:latin typeface="Cambria Math"/>
                            </a:rPr>
                            <m:t>(</m:t>
                          </m:r>
                          <m:sSub>
                            <m:sSubPr>
                              <m:ctrlPr>
                                <a:rPr lang="ru-RU" i="1">
                                  <a:latin typeface="Cambria Math"/>
                                </a:rPr>
                              </m:ctrlPr>
                            </m:sSubPr>
                            <m:e>
                              <m:r>
                                <a:rPr lang="ru-RU" i="1">
                                  <a:latin typeface="Cambria Math"/>
                                </a:rPr>
                                <m:t>𝑖</m:t>
                              </m:r>
                            </m:e>
                            <m:sub>
                              <m:r>
                                <a:rPr lang="ru-RU" i="1">
                                  <a:latin typeface="Cambria Math"/>
                                </a:rPr>
                                <m:t>𝑠</m:t>
                              </m:r>
                            </m:sub>
                          </m:sSub>
                          <m:r>
                            <a:rPr lang="ru-RU">
                              <a:latin typeface="Cambria Math"/>
                            </a:rPr>
                            <m:t>,</m:t>
                          </m:r>
                          <m:r>
                            <a:rPr lang="ru-RU" i="1">
                              <a:latin typeface="Cambria Math"/>
                            </a:rPr>
                            <m:t>𝑘</m:t>
                          </m:r>
                        </m:e>
                      </m:d>
                    </m:oMath>
                  </m:oMathPara>
                </a14:m>
                <a:endParaRPr lang="ru-RU" dirty="0"/>
              </a:p>
            </p:txBody>
          </p:sp>
        </mc:Choice>
        <mc:Fallback xmlns="">
          <p:sp>
            <p:nvSpPr>
              <p:cNvPr id="10" name="Прямоугольник 9"/>
              <p:cNvSpPr>
                <a:spLocks noRot="1" noChangeAspect="1" noMove="1" noResize="1" noEditPoints="1" noAdjustHandles="1" noChangeArrowheads="1" noChangeShapeType="1" noTextEdit="1"/>
              </p:cNvSpPr>
              <p:nvPr/>
            </p:nvSpPr>
            <p:spPr>
              <a:xfrm>
                <a:off x="2612469" y="1392073"/>
                <a:ext cx="3511539" cy="461665"/>
              </a:xfrm>
              <a:prstGeom prst="rect">
                <a:avLst/>
              </a:prstGeom>
              <a:blipFill rotWithShape="1">
                <a:blip r:embed="rId5"/>
                <a:stretch>
                  <a:fillRect l="-521" t="-128947" r="-18750" b="-196053"/>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1" name="Прямоугольник 10"/>
              <p:cNvSpPr/>
              <p:nvPr/>
            </p:nvSpPr>
            <p:spPr>
              <a:xfrm>
                <a:off x="534625" y="4434083"/>
                <a:ext cx="81440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u-RU" i="1" smtClean="0">
                          <a:latin typeface="Cambria Math"/>
                        </a:rPr>
                        <m:t>𝐵</m:t>
                      </m:r>
                      <m:r>
                        <a:rPr lang="ru-RU">
                          <a:latin typeface="Cambria Math"/>
                        </a:rPr>
                        <m:t>=</m:t>
                      </m:r>
                      <m:f>
                        <m:fPr>
                          <m:type m:val="lin"/>
                          <m:ctrlPr>
                            <a:rPr lang="ru-RU" i="1">
                              <a:latin typeface="Cambria Math"/>
                            </a:rPr>
                          </m:ctrlPr>
                        </m:fPr>
                        <m:num>
                          <m:sSub>
                            <m:sSubPr>
                              <m:ctrlPr>
                                <a:rPr lang="ru-RU" i="1">
                                  <a:latin typeface="Cambria Math"/>
                                </a:rPr>
                              </m:ctrlPr>
                            </m:sSubPr>
                            <m:e>
                              <m:r>
                                <a:rPr lang="ru-RU" i="1">
                                  <a:latin typeface="Cambria Math"/>
                                </a:rPr>
                                <m:t>𝑉</m:t>
                              </m:r>
                            </m:e>
                            <m:sub>
                              <m:r>
                                <a:rPr lang="ru-RU" i="1">
                                  <a:latin typeface="Cambria Math"/>
                                </a:rPr>
                                <m:t>𝐵</m:t>
                              </m:r>
                            </m:sub>
                          </m:sSub>
                        </m:num>
                        <m:den>
                          <m:r>
                            <a:rPr lang="ru-RU" i="1">
                              <a:latin typeface="Cambria Math"/>
                            </a:rPr>
                            <m:t>𝑉</m:t>
                          </m:r>
                          <m:r>
                            <a:rPr lang="en-US" b="0" i="1" smtClean="0">
                              <a:latin typeface="Cambria Math"/>
                            </a:rPr>
                            <m:t> −</m:t>
                          </m:r>
                          <m:r>
                            <a:rPr lang="ru-RU" b="0" i="1" smtClean="0">
                              <a:latin typeface="Cambria Math"/>
                            </a:rPr>
                            <m:t>доля стоимости улучшений в стоимости ОН</m:t>
                          </m:r>
                        </m:den>
                      </m:f>
                    </m:oMath>
                  </m:oMathPara>
                </a14:m>
                <a:endParaRPr lang="ru-RU" dirty="0">
                  <a:latin typeface="Times New Roman" panose="02020603050405020304" pitchFamily="18" charset="0"/>
                  <a:cs typeface="Times New Roman" panose="02020603050405020304" pitchFamily="18" charset="0"/>
                </a:endParaRPr>
              </a:p>
            </p:txBody>
          </p:sp>
        </mc:Choice>
        <mc:Fallback xmlns="">
          <p:sp>
            <p:nvSpPr>
              <p:cNvPr id="11" name="Прямоугольник 10"/>
              <p:cNvSpPr>
                <a:spLocks noRot="1" noChangeAspect="1" noMove="1" noResize="1" noEditPoints="1" noAdjustHandles="1" noChangeArrowheads="1" noChangeShapeType="1" noTextEdit="1"/>
              </p:cNvSpPr>
              <p:nvPr/>
            </p:nvSpPr>
            <p:spPr>
              <a:xfrm>
                <a:off x="534625" y="4434083"/>
                <a:ext cx="8144024" cy="461665"/>
              </a:xfrm>
              <a:prstGeom prst="rect">
                <a:avLst/>
              </a:prstGeom>
              <a:blipFill rotWithShape="1">
                <a:blip r:embed="rId6"/>
                <a:stretch>
                  <a:fillRect t="-123684" b="-19210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2" name="Прямоугольник 11"/>
              <p:cNvSpPr/>
              <p:nvPr/>
            </p:nvSpPr>
            <p:spPr>
              <a:xfrm>
                <a:off x="501379" y="3438874"/>
                <a:ext cx="8210516" cy="995209"/>
              </a:xfrm>
              <a:prstGeom prst="rect">
                <a:avLst/>
              </a:prstGeom>
            </p:spPr>
            <p:txBody>
              <a:bodyPr wrap="none">
                <a:spAutoFit/>
              </a:bodyPr>
              <a:lstStyle/>
              <a:p>
                <a14:m>
                  <m:oMath xmlns:m="http://schemas.openxmlformats.org/officeDocument/2006/math">
                    <m:r>
                      <a:rPr lang="ru-RU" i="1">
                        <a:latin typeface="Cambria Math"/>
                      </a:rPr>
                      <m:t>𝛿</m:t>
                    </m:r>
                    <m:sSub>
                      <m:sSubPr>
                        <m:ctrlPr>
                          <a:rPr lang="ru-RU" i="1">
                            <a:latin typeface="Cambria Math"/>
                          </a:rPr>
                        </m:ctrlPr>
                      </m:sSubPr>
                      <m:e>
                        <m:r>
                          <a:rPr lang="ru-RU" i="1">
                            <a:latin typeface="Cambria Math"/>
                          </a:rPr>
                          <m:t>𝑉</m:t>
                        </m:r>
                      </m:e>
                      <m:sub>
                        <m:r>
                          <a:rPr lang="ru-RU" i="1">
                            <a:latin typeface="Cambria Math"/>
                          </a:rPr>
                          <m:t>𝐵</m:t>
                        </m:r>
                      </m:sub>
                    </m:sSub>
                    <m:r>
                      <a:rPr lang="ru-RU">
                        <a:latin typeface="Cambria Math"/>
                      </a:rPr>
                      <m:t>=</m:t>
                    </m:r>
                    <m:f>
                      <m:fPr>
                        <m:ctrlPr>
                          <a:rPr lang="ru-RU" i="1">
                            <a:latin typeface="Cambria Math"/>
                          </a:rPr>
                        </m:ctrlPr>
                      </m:fPr>
                      <m:num>
                        <m:r>
                          <a:rPr lang="ru-RU" i="1">
                            <a:latin typeface="Cambria Math"/>
                          </a:rPr>
                          <m:t>𝛥</m:t>
                        </m:r>
                        <m:sSub>
                          <m:sSubPr>
                            <m:ctrlPr>
                              <a:rPr lang="ru-RU" i="1">
                                <a:latin typeface="Cambria Math"/>
                              </a:rPr>
                            </m:ctrlPr>
                          </m:sSubPr>
                          <m:e>
                            <m:r>
                              <a:rPr lang="ru-RU" i="1">
                                <a:latin typeface="Cambria Math"/>
                              </a:rPr>
                              <m:t>𝑉</m:t>
                            </m:r>
                          </m:e>
                          <m:sub>
                            <m:r>
                              <a:rPr lang="ru-RU" i="1">
                                <a:latin typeface="Cambria Math"/>
                              </a:rPr>
                              <m:t>𝐵</m:t>
                            </m:r>
                          </m:sub>
                        </m:sSub>
                      </m:num>
                      <m:den>
                        <m:r>
                          <a:rPr lang="ru-RU" i="1">
                            <a:latin typeface="Cambria Math"/>
                          </a:rPr>
                          <m:t>𝑉</m:t>
                        </m:r>
                      </m:den>
                    </m:f>
                    <m:r>
                      <a:rPr lang="ru-RU">
                        <a:latin typeface="Cambria Math"/>
                      </a:rPr>
                      <m:t>=</m:t>
                    </m:r>
                    <m:r>
                      <a:rPr lang="ru-RU" i="1">
                        <a:latin typeface="Cambria Math"/>
                      </a:rPr>
                      <m:t>𝐵</m:t>
                    </m:r>
                    <m:r>
                      <a:rPr lang="ru-RU">
                        <a:latin typeface="Cambria Math"/>
                      </a:rPr>
                      <m:t>×</m:t>
                    </m:r>
                    <m:sSub>
                      <m:sSubPr>
                        <m:ctrlPr>
                          <a:rPr lang="ru-RU" i="1">
                            <a:latin typeface="Cambria Math"/>
                          </a:rPr>
                        </m:ctrlPr>
                      </m:sSubPr>
                      <m:e>
                        <m:r>
                          <a:rPr lang="ru-RU" i="1">
                            <a:latin typeface="Cambria Math"/>
                          </a:rPr>
                          <m:t>𝑑</m:t>
                        </m:r>
                      </m:e>
                      <m:sub>
                        <m:r>
                          <a:rPr lang="ru-RU" i="1">
                            <a:latin typeface="Cambria Math"/>
                          </a:rPr>
                          <m:t>𝐵</m:t>
                        </m:r>
                      </m:sub>
                    </m:sSub>
                  </m:oMath>
                </a14:m>
                <a:r>
                  <a:rPr lang="ru-RU" dirty="0" smtClean="0">
                    <a:latin typeface="Times New Roman" panose="02020603050405020304" pitchFamily="18" charset="0"/>
                    <a:cs typeface="Times New Roman" panose="02020603050405020304" pitchFamily="18" charset="0"/>
                  </a:rPr>
                  <a:t> - </a:t>
                </a:r>
                <a:r>
                  <a:rPr lang="ru-RU" dirty="0">
                    <a:latin typeface="Times New Roman" panose="02020603050405020304" pitchFamily="18" charset="0"/>
                    <a:cs typeface="Times New Roman" panose="02020603050405020304" pitchFamily="18" charset="0"/>
                  </a:rPr>
                  <a:t>прогнозируемая относительная потеря </a:t>
                </a:r>
              </a:p>
              <a:p>
                <a:pPr algn="l"/>
                <a:r>
                  <a:rPr lang="ru-RU" dirty="0" smtClean="0">
                    <a:latin typeface="Times New Roman" panose="02020603050405020304" pitchFamily="18" charset="0"/>
                    <a:cs typeface="Times New Roman" panose="02020603050405020304" pitchFamily="18" charset="0"/>
                  </a:rPr>
                  <a:t>                                     стоимости ОН </a:t>
                </a:r>
                <a:r>
                  <a:rPr lang="ru-RU" dirty="0">
                    <a:latin typeface="Times New Roman" panose="02020603050405020304" pitchFamily="18" charset="0"/>
                    <a:cs typeface="Times New Roman" panose="02020603050405020304" pitchFamily="18" charset="0"/>
                  </a:rPr>
                  <a:t>из-за износа улучшений</a:t>
                </a:r>
              </a:p>
            </p:txBody>
          </p:sp>
        </mc:Choice>
        <mc:Fallback xmlns="">
          <p:sp>
            <p:nvSpPr>
              <p:cNvPr id="12" name="Прямоугольник 11"/>
              <p:cNvSpPr>
                <a:spLocks noRot="1" noChangeAspect="1" noMove="1" noResize="1" noEditPoints="1" noAdjustHandles="1" noChangeArrowheads="1" noChangeShapeType="1" noTextEdit="1"/>
              </p:cNvSpPr>
              <p:nvPr/>
            </p:nvSpPr>
            <p:spPr>
              <a:xfrm>
                <a:off x="501379" y="3438874"/>
                <a:ext cx="8210516" cy="995209"/>
              </a:xfrm>
              <a:prstGeom prst="rect">
                <a:avLst/>
              </a:prstGeom>
              <a:blipFill rotWithShape="1">
                <a:blip r:embed="rId7"/>
                <a:stretch>
                  <a:fillRect r="-817" b="-12883"/>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 name="Прямоугольник 5"/>
              <p:cNvSpPr/>
              <p:nvPr/>
            </p:nvSpPr>
            <p:spPr>
              <a:xfrm>
                <a:off x="638960" y="5095058"/>
                <a:ext cx="7671074" cy="830997"/>
              </a:xfrm>
              <a:prstGeom prst="rect">
                <a:avLst/>
              </a:prstGeom>
            </p:spPr>
            <p:txBody>
              <a:bodyPr wrap="none">
                <a:spAutoFit/>
              </a:bodyPr>
              <a:lstStyle/>
              <a:p>
                <a:pPr lvl="0" algn="l"/>
                <a14:m>
                  <m:oMath xmlns:m="http://schemas.openxmlformats.org/officeDocument/2006/math">
                    <m:sSub>
                      <m:sSubPr>
                        <m:ctrlPr>
                          <a:rPr lang="ru-RU" i="1">
                            <a:latin typeface="Cambria Math"/>
                          </a:rPr>
                        </m:ctrlPr>
                      </m:sSubPr>
                      <m:e>
                        <m:r>
                          <a:rPr lang="ru-RU" i="1">
                            <a:latin typeface="Cambria Math"/>
                          </a:rPr>
                          <m:t>𝑑</m:t>
                        </m:r>
                      </m:e>
                      <m:sub>
                        <m:r>
                          <a:rPr lang="ru-RU" i="1">
                            <a:latin typeface="Cambria Math"/>
                          </a:rPr>
                          <m:t>𝐵</m:t>
                        </m:r>
                      </m:sub>
                    </m:sSub>
                  </m:oMath>
                </a14:m>
                <a:r>
                  <a:rPr lang="ru-RU" altLang="ru-RU" sz="1400" dirty="0">
                    <a:latin typeface="Times New Roman" panose="02020603050405020304" pitchFamily="18" charset="0"/>
                    <a:ea typeface="Times New Roman" pitchFamily="18" charset="0"/>
                    <a:cs typeface="Times New Roman" panose="02020603050405020304" pitchFamily="18" charset="0"/>
                  </a:rPr>
                  <a:t> </a:t>
                </a:r>
                <a14:m>
                  <m:oMath xmlns:m="http://schemas.openxmlformats.org/officeDocument/2006/math">
                    <m:r>
                      <a:rPr lang="en-US" sz="1400" i="1">
                        <a:latin typeface="Cambria Math"/>
                        <a:cs typeface="Times New Roman" panose="02020603050405020304" pitchFamily="18" charset="0"/>
                      </a:rPr>
                      <m:t>−</m:t>
                    </m:r>
                  </m:oMath>
                </a14:m>
                <a:r>
                  <a:rPr lang="ru-RU" altLang="ru-RU" sz="1400" dirty="0">
                    <a:latin typeface="Times New Roman" panose="02020603050405020304" pitchFamily="18" charset="0"/>
                    <a:ea typeface="Times New Roman" pitchFamily="18" charset="0"/>
                    <a:cs typeface="Times New Roman" panose="02020603050405020304" pitchFamily="18" charset="0"/>
                  </a:rPr>
                  <a:t>   </a:t>
                </a:r>
                <a:r>
                  <a:rPr lang="ru-RU" altLang="ru-RU" dirty="0" smtClean="0">
                    <a:latin typeface="Times New Roman" panose="02020603050405020304" pitchFamily="18" charset="0"/>
                    <a:ea typeface="Times New Roman" panose="02020603050405020304" pitchFamily="18" charset="0"/>
                    <a:cs typeface="Times New Roman" panose="02020603050405020304" pitchFamily="18" charset="0"/>
                  </a:rPr>
                  <a:t>прогнозируемый </a:t>
                </a:r>
                <a:r>
                  <a:rPr lang="ru-RU" altLang="ru-RU" dirty="0">
                    <a:latin typeface="Times New Roman" panose="02020603050405020304" pitchFamily="18" charset="0"/>
                    <a:ea typeface="Times New Roman" panose="02020603050405020304" pitchFamily="18" charset="0"/>
                    <a:cs typeface="Times New Roman" panose="02020603050405020304" pitchFamily="18" charset="0"/>
                  </a:rPr>
                  <a:t>относительный износ улучшений </a:t>
                </a:r>
              </a:p>
              <a:p>
                <a:pPr lvl="0" algn="l"/>
                <a:r>
                  <a:rPr lang="ru-RU" altLang="ru-RU" dirty="0">
                    <a:latin typeface="Times New Roman" panose="02020603050405020304" pitchFamily="18" charset="0"/>
                    <a:ea typeface="Times New Roman" panose="02020603050405020304" pitchFamily="18" charset="0"/>
                    <a:cs typeface="Times New Roman" panose="02020603050405020304" pitchFamily="18" charset="0"/>
                  </a:rPr>
                  <a:t>         оцениваемой </a:t>
                </a:r>
                <a:r>
                  <a:rPr lang="ru-RU" altLang="ru-RU" dirty="0" smtClean="0">
                    <a:latin typeface="Times New Roman" panose="02020603050405020304" pitchFamily="18" charset="0"/>
                    <a:ea typeface="Times New Roman" panose="02020603050405020304" pitchFamily="18" charset="0"/>
                    <a:cs typeface="Times New Roman" panose="02020603050405020304" pitchFamily="18" charset="0"/>
                  </a:rPr>
                  <a:t>недвижимости</a:t>
                </a:r>
                <a:endParaRPr lang="ru-RU" dirty="0">
                  <a:latin typeface="Times New Roman" panose="02020603050405020304" pitchFamily="18" charset="0"/>
                  <a:cs typeface="Times New Roman" panose="02020603050405020304" pitchFamily="18" charset="0"/>
                </a:endParaRPr>
              </a:p>
            </p:txBody>
          </p:sp>
        </mc:Choice>
        <mc:Fallback xmlns="">
          <p:sp>
            <p:nvSpPr>
              <p:cNvPr id="6" name="Прямоугольник 5"/>
              <p:cNvSpPr>
                <a:spLocks noRot="1" noChangeAspect="1" noMove="1" noResize="1" noEditPoints="1" noAdjustHandles="1" noChangeArrowheads="1" noChangeShapeType="1" noTextEdit="1"/>
              </p:cNvSpPr>
              <p:nvPr/>
            </p:nvSpPr>
            <p:spPr>
              <a:xfrm>
                <a:off x="638960" y="5095058"/>
                <a:ext cx="7671074" cy="830997"/>
              </a:xfrm>
              <a:prstGeom prst="rect">
                <a:avLst/>
              </a:prstGeom>
              <a:blipFill rotWithShape="1">
                <a:blip r:embed="rId8"/>
                <a:stretch>
                  <a:fillRect l="-238" t="-5882" b="-16176"/>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4" name="Прямоугольник 13"/>
              <p:cNvSpPr/>
              <p:nvPr/>
            </p:nvSpPr>
            <p:spPr>
              <a:xfrm>
                <a:off x="638960" y="6028605"/>
                <a:ext cx="6893682"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cs typeface="Times New Roman" panose="02020603050405020304" pitchFamily="18" charset="0"/>
                        </a:rPr>
                        <m:t>𝑖</m:t>
                      </m:r>
                      <m:r>
                        <a:rPr lang="en-US" b="0" i="1" baseline="-25000" smtClean="0">
                          <a:latin typeface="Cambria Math"/>
                          <a:cs typeface="Times New Roman" panose="02020603050405020304" pitchFamily="18" charset="0"/>
                        </a:rPr>
                        <m:t>𝑠</m:t>
                      </m:r>
                      <m:r>
                        <a:rPr lang="en-US" b="0" i="1" smtClean="0">
                          <a:latin typeface="Cambria Math"/>
                          <a:cs typeface="Times New Roman" panose="02020603050405020304" pitchFamily="18" charset="0"/>
                        </a:rPr>
                        <m:t> −</m:t>
                      </m:r>
                      <m:r>
                        <a:rPr lang="ru-RU" b="0" i="1" smtClean="0">
                          <a:latin typeface="Cambria Math"/>
                          <a:cs typeface="Times New Roman" panose="02020603050405020304" pitchFamily="18" charset="0"/>
                        </a:rPr>
                        <m:t>ставка процента фонда возврата капитала</m:t>
                      </m:r>
                    </m:oMath>
                  </m:oMathPara>
                </a14:m>
                <a:endParaRPr lang="ru-RU" dirty="0">
                  <a:latin typeface="Times New Roman" panose="02020603050405020304" pitchFamily="18" charset="0"/>
                  <a:cs typeface="Times New Roman" panose="02020603050405020304" pitchFamily="18" charset="0"/>
                </a:endParaRPr>
              </a:p>
            </p:txBody>
          </p:sp>
        </mc:Choice>
        <mc:Fallback xmlns="">
          <p:sp>
            <p:nvSpPr>
              <p:cNvPr id="14" name="Прямоугольник 13"/>
              <p:cNvSpPr>
                <a:spLocks noRot="1" noChangeAspect="1" noMove="1" noResize="1" noEditPoints="1" noAdjustHandles="1" noChangeArrowheads="1" noChangeShapeType="1" noTextEdit="1"/>
              </p:cNvSpPr>
              <p:nvPr/>
            </p:nvSpPr>
            <p:spPr>
              <a:xfrm>
                <a:off x="638960" y="6028605"/>
                <a:ext cx="6893682" cy="461665"/>
              </a:xfrm>
              <a:prstGeom prst="rect">
                <a:avLst/>
              </a:prstGeom>
              <a:blipFill rotWithShape="1">
                <a:blip r:embed="rId9"/>
                <a:stretch>
                  <a:fillRect b="-1842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5" name="Прямоугольник 14"/>
              <p:cNvSpPr/>
              <p:nvPr/>
            </p:nvSpPr>
            <p:spPr>
              <a:xfrm>
                <a:off x="641093" y="2799376"/>
                <a:ext cx="444063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cs typeface="Times New Roman" panose="02020603050405020304" pitchFamily="18" charset="0"/>
                        </a:rPr>
                        <m:t>𝑘</m:t>
                      </m:r>
                      <m:r>
                        <a:rPr lang="en-US" b="0" i="1" smtClean="0">
                          <a:latin typeface="Cambria Math"/>
                          <a:cs typeface="Times New Roman" panose="02020603050405020304" pitchFamily="18" charset="0"/>
                        </a:rPr>
                        <m:t> −период прогнозирования</m:t>
                      </m:r>
                    </m:oMath>
                  </m:oMathPara>
                </a14:m>
                <a:endParaRPr lang="ru-RU" dirty="0">
                  <a:latin typeface="Times New Roman" panose="02020603050405020304" pitchFamily="18" charset="0"/>
                  <a:cs typeface="Times New Roman" panose="02020603050405020304" pitchFamily="18" charset="0"/>
                </a:endParaRPr>
              </a:p>
            </p:txBody>
          </p:sp>
        </mc:Choice>
        <mc:Fallback xmlns="">
          <p:sp>
            <p:nvSpPr>
              <p:cNvPr id="15" name="Прямоугольник 14"/>
              <p:cNvSpPr>
                <a:spLocks noRot="1" noChangeAspect="1" noMove="1" noResize="1" noEditPoints="1" noAdjustHandles="1" noChangeArrowheads="1" noChangeShapeType="1" noTextEdit="1"/>
              </p:cNvSpPr>
              <p:nvPr/>
            </p:nvSpPr>
            <p:spPr>
              <a:xfrm>
                <a:off x="641093" y="2799376"/>
                <a:ext cx="4440639" cy="461665"/>
              </a:xfrm>
              <a:prstGeom prst="rect">
                <a:avLst/>
              </a:prstGeom>
              <a:blipFill rotWithShape="1">
                <a:blip r:embed="rId10"/>
                <a:stretch>
                  <a:fillRect b="-10526"/>
                </a:stretch>
              </a:blipFill>
            </p:spPr>
            <p:txBody>
              <a:bodyPr/>
              <a:lstStyle/>
              <a:p>
                <a:r>
                  <a:rPr lang="ru-RU">
                    <a:noFill/>
                  </a:rPr>
                  <a:t> </a:t>
                </a:r>
              </a:p>
            </p:txBody>
          </p:sp>
        </mc:Fallback>
      </mc:AlternateContent>
      <p:sp>
        <p:nvSpPr>
          <p:cNvPr id="13" name="Овал 12"/>
          <p:cNvSpPr/>
          <p:nvPr/>
        </p:nvSpPr>
        <p:spPr>
          <a:xfrm>
            <a:off x="563546" y="1165705"/>
            <a:ext cx="1346448"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17" name="Прямоугольник 16"/>
              <p:cNvSpPr/>
              <p:nvPr/>
            </p:nvSpPr>
            <p:spPr>
              <a:xfrm>
                <a:off x="537002" y="2140620"/>
                <a:ext cx="443589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cs typeface="Times New Roman" panose="02020603050405020304" pitchFamily="18" charset="0"/>
                        </a:rPr>
                        <m:t>𝑌</m:t>
                      </m:r>
                      <m:r>
                        <a:rPr lang="en-US" b="0" i="1" smtClean="0">
                          <a:latin typeface="Cambria Math"/>
                          <a:cs typeface="Times New Roman" panose="02020603050405020304" pitchFamily="18" charset="0"/>
                        </a:rPr>
                        <m:t> −норма отдачи на капитал</m:t>
                      </m:r>
                    </m:oMath>
                  </m:oMathPara>
                </a14:m>
                <a:endParaRPr lang="ru-RU" dirty="0">
                  <a:latin typeface="Times New Roman" panose="02020603050405020304" pitchFamily="18" charset="0"/>
                  <a:cs typeface="Times New Roman" panose="02020603050405020304" pitchFamily="18" charset="0"/>
                </a:endParaRPr>
              </a:p>
            </p:txBody>
          </p:sp>
        </mc:Choice>
        <mc:Fallback xmlns="">
          <p:sp>
            <p:nvSpPr>
              <p:cNvPr id="17" name="Прямоугольник 16"/>
              <p:cNvSpPr>
                <a:spLocks noRot="1" noChangeAspect="1" noMove="1" noResize="1" noEditPoints="1" noAdjustHandles="1" noChangeArrowheads="1" noChangeShapeType="1" noTextEdit="1"/>
              </p:cNvSpPr>
              <p:nvPr/>
            </p:nvSpPr>
            <p:spPr>
              <a:xfrm>
                <a:off x="537002" y="2140620"/>
                <a:ext cx="4435894" cy="461665"/>
              </a:xfrm>
              <a:prstGeom prst="rect">
                <a:avLst/>
              </a:prstGeom>
              <a:blipFill rotWithShape="1">
                <a:blip r:embed="rId11"/>
                <a:stretch>
                  <a:fillRect b="-10526"/>
                </a:stretch>
              </a:blipFill>
            </p:spPr>
            <p:txBody>
              <a:bodyPr/>
              <a:lstStyle/>
              <a:p>
                <a:r>
                  <a:rPr lang="ru-RU">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3"/>
          <p:cNvSpPr>
            <a:spLocks noGrp="1"/>
          </p:cNvSpPr>
          <p:nvPr>
            <p:ph type="sldNum" sz="quarter" idx="12"/>
          </p:nvPr>
        </p:nvSpPr>
        <p:spPr bwMode="auto">
          <a:xfrm>
            <a:off x="6550823" y="614809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Font typeface="Arial" charset="0"/>
              <a:buChar char="•"/>
              <a:defRPr sz="3200">
                <a:solidFill>
                  <a:schemeClr val="tx1"/>
                </a:solidFill>
                <a:latin typeface="Calibri" charset="0"/>
              </a:defRPr>
            </a:lvl1pPr>
            <a:lvl2pPr marL="742950" indent="-285750" algn="l" eaLnBrk="0" hangingPunct="0">
              <a:spcBef>
                <a:spcPct val="20000"/>
              </a:spcBef>
              <a:buFont typeface="Arial" charset="0"/>
              <a:buChar char="–"/>
              <a:defRPr sz="2800">
                <a:solidFill>
                  <a:schemeClr val="tx1"/>
                </a:solidFill>
                <a:latin typeface="Calibri" charset="0"/>
              </a:defRPr>
            </a:lvl2pPr>
            <a:lvl3pPr marL="1143000" indent="-228600" algn="l" eaLnBrk="0" hangingPunct="0">
              <a:spcBef>
                <a:spcPct val="20000"/>
              </a:spcBef>
              <a:buFont typeface="Arial" charset="0"/>
              <a:buChar char="•"/>
              <a:defRPr sz="2400">
                <a:solidFill>
                  <a:schemeClr val="tx1"/>
                </a:solidFill>
                <a:latin typeface="Calibri" charset="0"/>
              </a:defRPr>
            </a:lvl3pPr>
            <a:lvl4pPr marL="1600200" indent="-228600" algn="l" eaLnBrk="0" hangingPunct="0">
              <a:spcBef>
                <a:spcPct val="20000"/>
              </a:spcBef>
              <a:buFont typeface="Arial" charset="0"/>
              <a:buChar char="–"/>
              <a:defRPr sz="2000">
                <a:solidFill>
                  <a:schemeClr val="tx1"/>
                </a:solidFill>
                <a:latin typeface="Calibri" charset="0"/>
              </a:defRPr>
            </a:lvl4pPr>
            <a:lvl5pPr marL="2057400" indent="-228600" algn="l" eaLnBrk="0" hangingPunct="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spcBef>
                <a:spcPct val="0"/>
              </a:spcBef>
              <a:buFontTx/>
              <a:buNone/>
            </a:pPr>
            <a:fld id="{BA4647B9-70AA-6E4B-8671-96217207AABE}" type="slidenum">
              <a:rPr lang="ru-RU" altLang="ru-RU" sz="2000">
                <a:latin typeface="Times New Roman" charset="0"/>
              </a:rPr>
              <a:pPr algn="r" eaLnBrk="1" hangingPunct="1">
                <a:spcBef>
                  <a:spcPct val="0"/>
                </a:spcBef>
                <a:buFontTx/>
                <a:buNone/>
              </a:pPr>
              <a:t>13</a:t>
            </a:fld>
            <a:endParaRPr lang="ru-RU" altLang="ru-RU" sz="2000">
              <a:latin typeface="Times New Roman" charset="0"/>
            </a:endParaRPr>
          </a:p>
        </p:txBody>
      </p:sp>
      <p:sp>
        <p:nvSpPr>
          <p:cNvPr id="5" name="TextBox 4"/>
          <p:cNvSpPr txBox="1"/>
          <p:nvPr/>
        </p:nvSpPr>
        <p:spPr>
          <a:xfrm>
            <a:off x="1326786" y="169863"/>
            <a:ext cx="7133646" cy="954107"/>
          </a:xfrm>
          <a:prstGeom prst="rect">
            <a:avLst/>
          </a:prstGeom>
          <a:noFill/>
        </p:spPr>
        <p:txBody>
          <a:bodyPr wrap="square">
            <a:spAutoFit/>
          </a:bodyPr>
          <a:lstStyle/>
          <a:p>
            <a:r>
              <a:rPr lang="ru-RU" sz="2800" b="1" dirty="0">
                <a:solidFill>
                  <a:schemeClr val="accent1"/>
                </a:solidFill>
              </a:rPr>
              <a:t>Модели оценки недвижимости </a:t>
            </a:r>
            <a:endParaRPr lang="ru-RU" sz="2800" b="1" dirty="0" smtClean="0">
              <a:solidFill>
                <a:schemeClr val="accent1"/>
              </a:solidFill>
            </a:endParaRPr>
          </a:p>
          <a:p>
            <a:r>
              <a:rPr lang="ru-RU" sz="2800" b="1" dirty="0" smtClean="0">
                <a:solidFill>
                  <a:schemeClr val="accent1"/>
                </a:solidFill>
              </a:rPr>
              <a:t>в прогнозных </a:t>
            </a:r>
            <a:r>
              <a:rPr lang="ru-RU" sz="2800" b="1" dirty="0">
                <a:solidFill>
                  <a:schemeClr val="accent1"/>
                </a:solidFill>
              </a:rPr>
              <a:t>ценах</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3014578405"/>
              </p:ext>
            </p:extLst>
          </p:nvPr>
        </p:nvGraphicFramePr>
        <p:xfrm>
          <a:off x="690727" y="1176050"/>
          <a:ext cx="971550" cy="692482"/>
        </p:xfrm>
        <a:graphic>
          <a:graphicData uri="http://schemas.openxmlformats.org/presentationml/2006/ole">
            <mc:AlternateContent xmlns:mc="http://schemas.openxmlformats.org/markup-compatibility/2006">
              <mc:Choice xmlns:v="urn:schemas-microsoft-com:vml" Requires="v">
                <p:oleObj spid="_x0000_s20502" name="Equation" r:id="rId3" imgW="469800" imgH="393480" progId="Equation.DSMT4">
                  <p:embed/>
                </p:oleObj>
              </mc:Choice>
              <mc:Fallback>
                <p:oleObj name="Equation" r:id="rId3" imgW="469800" imgH="393480" progId="Equation.DSMT4">
                  <p:embed/>
                  <p:pic>
                    <p:nvPicPr>
                      <p:cNvPr id="0" name=""/>
                      <p:cNvPicPr>
                        <a:picLocks noChangeAspect="1" noChangeArrowheads="1"/>
                      </p:cNvPicPr>
                      <p:nvPr/>
                    </p:nvPicPr>
                    <p:blipFill>
                      <a:blip r:embed="rId4"/>
                      <a:srcRect/>
                      <a:stretch>
                        <a:fillRect/>
                      </a:stretch>
                    </p:blipFill>
                    <p:spPr bwMode="auto">
                      <a:xfrm>
                        <a:off x="690727" y="1176050"/>
                        <a:ext cx="971550" cy="692482"/>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mc:AlternateContent xmlns:mc="http://schemas.openxmlformats.org/markup-compatibility/2006" xmlns:a14="http://schemas.microsoft.com/office/drawing/2010/main">
        <mc:Choice Requires="a14">
          <p:sp>
            <p:nvSpPr>
              <p:cNvPr id="12" name="Прямоугольник 11"/>
              <p:cNvSpPr/>
              <p:nvPr/>
            </p:nvSpPr>
            <p:spPr>
              <a:xfrm>
                <a:off x="868605" y="2940840"/>
                <a:ext cx="7970965" cy="839012"/>
              </a:xfrm>
              <a:prstGeom prst="rect">
                <a:avLst/>
              </a:prstGeom>
            </p:spPr>
            <p:txBody>
              <a:bodyPr wrap="none">
                <a:spAutoFit/>
              </a:bodyPr>
              <a:lstStyle/>
              <a:p>
                <a:pPr algn="l"/>
                <a14:m>
                  <m:oMath xmlns:m="http://schemas.openxmlformats.org/officeDocument/2006/math">
                    <m:r>
                      <a:rPr lang="ru-RU" sz="2000" i="1">
                        <a:latin typeface="Cambria Math"/>
                      </a:rPr>
                      <m:t>𝛿</m:t>
                    </m:r>
                    <m:sSub>
                      <m:sSubPr>
                        <m:ctrlPr>
                          <a:rPr lang="ru-RU" sz="2000" i="1">
                            <a:latin typeface="Cambria Math"/>
                          </a:rPr>
                        </m:ctrlPr>
                      </m:sSubPr>
                      <m:e>
                        <m:r>
                          <a:rPr lang="ru-RU" sz="2000" i="1">
                            <a:latin typeface="Cambria Math"/>
                          </a:rPr>
                          <m:t>𝑉</m:t>
                        </m:r>
                      </m:e>
                      <m:sub>
                        <m:r>
                          <a:rPr lang="ru-RU" sz="2000" i="1">
                            <a:latin typeface="Cambria Math"/>
                          </a:rPr>
                          <m:t>𝐵</m:t>
                        </m:r>
                      </m:sub>
                    </m:sSub>
                    <m:r>
                      <a:rPr lang="ru-RU" sz="2000">
                        <a:latin typeface="Cambria Math"/>
                      </a:rPr>
                      <m:t>=</m:t>
                    </m:r>
                    <m:f>
                      <m:fPr>
                        <m:ctrlPr>
                          <a:rPr lang="ru-RU" sz="2000" i="1">
                            <a:latin typeface="Cambria Math"/>
                          </a:rPr>
                        </m:ctrlPr>
                      </m:fPr>
                      <m:num>
                        <m:r>
                          <a:rPr lang="ru-RU" sz="2000" i="1">
                            <a:latin typeface="Cambria Math"/>
                          </a:rPr>
                          <m:t>𝛥</m:t>
                        </m:r>
                        <m:sSub>
                          <m:sSubPr>
                            <m:ctrlPr>
                              <a:rPr lang="ru-RU" sz="2000" i="1">
                                <a:latin typeface="Cambria Math"/>
                              </a:rPr>
                            </m:ctrlPr>
                          </m:sSubPr>
                          <m:e>
                            <m:r>
                              <a:rPr lang="ru-RU" sz="2000" i="1">
                                <a:latin typeface="Cambria Math"/>
                              </a:rPr>
                              <m:t>𝑉</m:t>
                            </m:r>
                          </m:e>
                          <m:sub>
                            <m:r>
                              <a:rPr lang="ru-RU" sz="2000" i="1">
                                <a:latin typeface="Cambria Math"/>
                              </a:rPr>
                              <m:t>𝐵</m:t>
                            </m:r>
                          </m:sub>
                        </m:sSub>
                      </m:num>
                      <m:den>
                        <m:r>
                          <a:rPr lang="ru-RU" sz="2000" i="1">
                            <a:latin typeface="Cambria Math"/>
                          </a:rPr>
                          <m:t>𝑉</m:t>
                        </m:r>
                      </m:den>
                    </m:f>
                    <m:r>
                      <a:rPr lang="ru-RU" sz="2000">
                        <a:latin typeface="Cambria Math"/>
                      </a:rPr>
                      <m:t>=</m:t>
                    </m:r>
                    <m:r>
                      <a:rPr lang="ru-RU" sz="2000" i="1">
                        <a:latin typeface="Cambria Math"/>
                      </a:rPr>
                      <m:t>𝐵</m:t>
                    </m:r>
                    <m:r>
                      <a:rPr lang="ru-RU" sz="2000">
                        <a:latin typeface="Cambria Math"/>
                      </a:rPr>
                      <m:t>×</m:t>
                    </m:r>
                    <m:sSub>
                      <m:sSubPr>
                        <m:ctrlPr>
                          <a:rPr lang="ru-RU" sz="2000" i="1" smtClean="0">
                            <a:solidFill>
                              <a:schemeClr val="tx1"/>
                            </a:solidFill>
                            <a:latin typeface="Cambria Math"/>
                          </a:rPr>
                        </m:ctrlPr>
                      </m:sSubPr>
                      <m:e>
                        <m:r>
                          <a:rPr lang="ru-RU" sz="2000" i="1">
                            <a:solidFill>
                              <a:schemeClr val="tx1"/>
                            </a:solidFill>
                            <a:latin typeface="Cambria Math"/>
                          </a:rPr>
                          <m:t>𝑑</m:t>
                        </m:r>
                      </m:e>
                      <m:sub>
                        <m:r>
                          <a:rPr lang="ru-RU" sz="2000" i="1">
                            <a:solidFill>
                              <a:schemeClr val="tx1"/>
                            </a:solidFill>
                            <a:latin typeface="Cambria Math"/>
                          </a:rPr>
                          <m:t>𝐵</m:t>
                        </m:r>
                      </m:sub>
                    </m:sSub>
                    <m:r>
                      <a:rPr lang="ru-RU" sz="2000">
                        <a:solidFill>
                          <a:schemeClr val="tx1"/>
                        </a:solidFill>
                        <a:latin typeface="Cambria Math"/>
                      </a:rPr>
                      <m:t>×</m:t>
                    </m:r>
                    <m:r>
                      <a:rPr lang="ru-RU" sz="2000" smtClean="0">
                        <a:solidFill>
                          <a:schemeClr val="tx1"/>
                        </a:solidFill>
                        <a:latin typeface="Cambria Math"/>
                      </a:rPr>
                      <m:t>(1+</m:t>
                    </m:r>
                    <m:sSub>
                      <m:sSubPr>
                        <m:ctrlPr>
                          <a:rPr lang="ru-RU" sz="2000" i="1">
                            <a:solidFill>
                              <a:schemeClr val="tx1"/>
                            </a:solidFill>
                            <a:latin typeface="Cambria Math"/>
                          </a:rPr>
                        </m:ctrlPr>
                      </m:sSubPr>
                      <m:e>
                        <m:r>
                          <a:rPr lang="ru-RU" sz="2000" i="1">
                            <a:solidFill>
                              <a:schemeClr val="tx1"/>
                            </a:solidFill>
                            <a:latin typeface="Cambria Math"/>
                          </a:rPr>
                          <m:t>𝑎</m:t>
                        </m:r>
                      </m:e>
                      <m:sub>
                        <m:r>
                          <a:rPr lang="ru-RU" sz="2000" i="1">
                            <a:solidFill>
                              <a:schemeClr val="tx1"/>
                            </a:solidFill>
                            <a:latin typeface="Cambria Math"/>
                          </a:rPr>
                          <m:t>𝐵</m:t>
                        </m:r>
                      </m:sub>
                    </m:sSub>
                    <m:r>
                      <a:rPr lang="ru-RU" sz="2000" i="1">
                        <a:solidFill>
                          <a:schemeClr val="tx1"/>
                        </a:solidFill>
                        <a:latin typeface="Cambria Math"/>
                      </a:rPr>
                      <m:t>)</m:t>
                    </m:r>
                  </m:oMath>
                </a14:m>
                <a:r>
                  <a:rPr lang="ru-RU" sz="2000" dirty="0" smtClean="0">
                    <a:solidFill>
                      <a:schemeClr val="tx1"/>
                    </a:solidFill>
                    <a:latin typeface="Times New Roman" panose="02020603050405020304" pitchFamily="18" charset="0"/>
                    <a:cs typeface="Times New Roman" panose="02020603050405020304" pitchFamily="18" charset="0"/>
                  </a:rPr>
                  <a:t> - </a:t>
                </a:r>
                <a:r>
                  <a:rPr lang="ru-RU" sz="2000" dirty="0" smtClean="0">
                    <a:latin typeface="Times New Roman" panose="02020603050405020304" pitchFamily="18" charset="0"/>
                    <a:cs typeface="Times New Roman" panose="02020603050405020304" pitchFamily="18" charset="0"/>
                  </a:rPr>
                  <a:t>относительная </a:t>
                </a:r>
                <a:r>
                  <a:rPr lang="ru-RU" sz="2000" dirty="0">
                    <a:latin typeface="Times New Roman" panose="02020603050405020304" pitchFamily="18" charset="0"/>
                    <a:cs typeface="Times New Roman" panose="02020603050405020304" pitchFamily="18" charset="0"/>
                  </a:rPr>
                  <a:t>потеря </a:t>
                </a:r>
                <a:r>
                  <a:rPr lang="ru-RU" sz="2000" dirty="0" smtClean="0">
                    <a:latin typeface="Times New Roman" panose="02020603050405020304" pitchFamily="18" charset="0"/>
                    <a:cs typeface="Times New Roman" panose="02020603050405020304" pitchFamily="18" charset="0"/>
                  </a:rPr>
                  <a:t>стоимости ОН </a:t>
                </a:r>
              </a:p>
              <a:p>
                <a:pPr algn="l"/>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                                                        из-за </a:t>
                </a:r>
                <a:r>
                  <a:rPr lang="ru-RU" sz="2000" dirty="0">
                    <a:latin typeface="Times New Roman" panose="02020603050405020304" pitchFamily="18" charset="0"/>
                    <a:cs typeface="Times New Roman" panose="02020603050405020304" pitchFamily="18" charset="0"/>
                  </a:rPr>
                  <a:t>износа улучшений</a:t>
                </a:r>
              </a:p>
            </p:txBody>
          </p:sp>
        </mc:Choice>
        <mc:Fallback xmlns="">
          <p:sp>
            <p:nvSpPr>
              <p:cNvPr id="12" name="Прямоугольник 11"/>
              <p:cNvSpPr>
                <a:spLocks noRot="1" noChangeAspect="1" noMove="1" noResize="1" noEditPoints="1" noAdjustHandles="1" noChangeArrowheads="1" noChangeShapeType="1" noTextEdit="1"/>
              </p:cNvSpPr>
              <p:nvPr/>
            </p:nvSpPr>
            <p:spPr>
              <a:xfrm>
                <a:off x="868605" y="2940840"/>
                <a:ext cx="7970965" cy="839012"/>
              </a:xfrm>
              <a:prstGeom prst="rect">
                <a:avLst/>
              </a:prstGeom>
              <a:blipFill rotWithShape="1">
                <a:blip r:embed="rId5"/>
                <a:stretch>
                  <a:fillRect b="-12319"/>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5" name="Прямоугольник 14"/>
              <p:cNvSpPr/>
              <p:nvPr/>
            </p:nvSpPr>
            <p:spPr>
              <a:xfrm>
                <a:off x="904775" y="2540730"/>
                <a:ext cx="372858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anose="02020603050405020304" pitchFamily="18" charset="0"/>
                        </a:rPr>
                        <m:t>𝑘</m:t>
                      </m:r>
                      <m:r>
                        <a:rPr lang="en-US" sz="2000" b="0" i="1" smtClean="0">
                          <a:latin typeface="Cambria Math"/>
                          <a:cs typeface="Times New Roman" panose="02020603050405020304" pitchFamily="18" charset="0"/>
                        </a:rPr>
                        <m:t> −период прогнозирования</m:t>
                      </m:r>
                    </m:oMath>
                  </m:oMathPara>
                </a14:m>
                <a:endParaRPr lang="ru-RU" sz="2000" dirty="0">
                  <a:latin typeface="Times New Roman" panose="02020603050405020304" pitchFamily="18" charset="0"/>
                  <a:cs typeface="Times New Roman" panose="02020603050405020304" pitchFamily="18" charset="0"/>
                </a:endParaRPr>
              </a:p>
            </p:txBody>
          </p:sp>
        </mc:Choice>
        <mc:Fallback xmlns="">
          <p:sp>
            <p:nvSpPr>
              <p:cNvPr id="15" name="Прямоугольник 14"/>
              <p:cNvSpPr>
                <a:spLocks noRot="1" noChangeAspect="1" noMove="1" noResize="1" noEditPoints="1" noAdjustHandles="1" noChangeArrowheads="1" noChangeShapeType="1" noTextEdit="1"/>
              </p:cNvSpPr>
              <p:nvPr/>
            </p:nvSpPr>
            <p:spPr>
              <a:xfrm>
                <a:off x="904775" y="2540730"/>
                <a:ext cx="3728585" cy="400110"/>
              </a:xfrm>
              <a:prstGeom prst="rect">
                <a:avLst/>
              </a:prstGeom>
              <a:blipFill rotWithShape="1">
                <a:blip r:embed="rId6"/>
                <a:stretch>
                  <a:fillRect b="-9231"/>
                </a:stretch>
              </a:blipFill>
            </p:spPr>
            <p:txBody>
              <a:bodyPr/>
              <a:lstStyle/>
              <a:p>
                <a:r>
                  <a:rPr lang="ru-RU">
                    <a:noFill/>
                  </a:rPr>
                  <a:t> </a:t>
                </a:r>
              </a:p>
            </p:txBody>
          </p:sp>
        </mc:Fallback>
      </mc:AlternateContent>
      <p:sp>
        <p:nvSpPr>
          <p:cNvPr id="13" name="Овал 12"/>
          <p:cNvSpPr/>
          <p:nvPr/>
        </p:nvSpPr>
        <p:spPr>
          <a:xfrm>
            <a:off x="563546" y="1165705"/>
            <a:ext cx="1346448"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17" name="Прямоугольник 16"/>
              <p:cNvSpPr/>
              <p:nvPr/>
            </p:nvSpPr>
            <p:spPr>
              <a:xfrm>
                <a:off x="892869" y="2148854"/>
                <a:ext cx="37241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anose="02020603050405020304" pitchFamily="18" charset="0"/>
                        </a:rPr>
                        <m:t>𝑌</m:t>
                      </m:r>
                      <m:r>
                        <a:rPr lang="en-US" sz="2000" b="0" i="1" smtClean="0">
                          <a:latin typeface="Cambria Math"/>
                          <a:cs typeface="Times New Roman" panose="02020603050405020304" pitchFamily="18" charset="0"/>
                        </a:rPr>
                        <m:t> −норма отдачи на капитал</m:t>
                      </m:r>
                    </m:oMath>
                  </m:oMathPara>
                </a14:m>
                <a:endParaRPr lang="ru-RU" sz="2000" dirty="0">
                  <a:latin typeface="Times New Roman" panose="02020603050405020304" pitchFamily="18" charset="0"/>
                  <a:cs typeface="Times New Roman" panose="02020603050405020304" pitchFamily="18" charset="0"/>
                </a:endParaRPr>
              </a:p>
            </p:txBody>
          </p:sp>
        </mc:Choice>
        <mc:Fallback xmlns="">
          <p:sp>
            <p:nvSpPr>
              <p:cNvPr id="17" name="Прямоугольник 16"/>
              <p:cNvSpPr>
                <a:spLocks noRot="1" noChangeAspect="1" noMove="1" noResize="1" noEditPoints="1" noAdjustHandles="1" noChangeArrowheads="1" noChangeShapeType="1" noTextEdit="1"/>
              </p:cNvSpPr>
              <p:nvPr/>
            </p:nvSpPr>
            <p:spPr>
              <a:xfrm>
                <a:off x="892869" y="2148854"/>
                <a:ext cx="3724160" cy="400110"/>
              </a:xfrm>
              <a:prstGeom prst="rect">
                <a:avLst/>
              </a:prstGeom>
              <a:blipFill rotWithShape="1">
                <a:blip r:embed="rId7"/>
                <a:stretch>
                  <a:fillRect b="-923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8" name="Прямоугольник 7"/>
              <p:cNvSpPr/>
              <p:nvPr/>
            </p:nvSpPr>
            <p:spPr>
              <a:xfrm>
                <a:off x="868605" y="3818237"/>
                <a:ext cx="8069197" cy="400110"/>
              </a:xfrm>
              <a:prstGeom prst="rect">
                <a:avLst/>
              </a:prstGeom>
            </p:spPr>
            <p:txBody>
              <a:bodyPr wrap="none">
                <a:spAutoFit/>
              </a:bodyPr>
              <a:lstStyle/>
              <a:p>
                <a14:m>
                  <m:oMath xmlns:m="http://schemas.openxmlformats.org/officeDocument/2006/math">
                    <m:sSub>
                      <m:sSubPr>
                        <m:ctrlPr>
                          <a:rPr lang="ru-RU" sz="2000" i="1">
                            <a:latin typeface="Cambria Math"/>
                          </a:rPr>
                        </m:ctrlPr>
                      </m:sSubPr>
                      <m:e>
                        <m:r>
                          <a:rPr lang="ru-RU" sz="2000" i="1">
                            <a:latin typeface="Cambria Math"/>
                          </a:rPr>
                          <m:t>𝑎</m:t>
                        </m:r>
                      </m:e>
                      <m:sub>
                        <m:r>
                          <a:rPr lang="ru-RU" sz="2000" i="1">
                            <a:latin typeface="Cambria Math"/>
                          </a:rPr>
                          <m:t>𝑂</m:t>
                        </m:r>
                      </m:sub>
                    </m:sSub>
                    <m:r>
                      <a:rPr lang="ru-RU" sz="2000">
                        <a:latin typeface="Cambria Math"/>
                      </a:rPr>
                      <m:t>=</m:t>
                    </m:r>
                    <m:r>
                      <a:rPr lang="ru-RU" sz="2000" i="1">
                        <a:latin typeface="Cambria Math"/>
                      </a:rPr>
                      <m:t>𝐵</m:t>
                    </m:r>
                    <m:r>
                      <a:rPr lang="ru-RU" sz="2000">
                        <a:latin typeface="Cambria Math"/>
                      </a:rPr>
                      <m:t>×</m:t>
                    </m:r>
                    <m:sSub>
                      <m:sSubPr>
                        <m:ctrlPr>
                          <a:rPr lang="ru-RU" sz="2000" i="1">
                            <a:latin typeface="Cambria Math"/>
                          </a:rPr>
                        </m:ctrlPr>
                      </m:sSubPr>
                      <m:e>
                        <m:r>
                          <a:rPr lang="ru-RU" sz="2000" i="1">
                            <a:latin typeface="Cambria Math"/>
                          </a:rPr>
                          <m:t>𝑎</m:t>
                        </m:r>
                      </m:e>
                      <m:sub>
                        <m:r>
                          <a:rPr lang="ru-RU" sz="2000" i="1">
                            <a:latin typeface="Cambria Math"/>
                          </a:rPr>
                          <m:t>𝐵</m:t>
                        </m:r>
                      </m:sub>
                    </m:sSub>
                    <m:r>
                      <a:rPr lang="ru-RU" sz="2000">
                        <a:latin typeface="Cambria Math"/>
                      </a:rPr>
                      <m:t>+</m:t>
                    </m:r>
                    <m:r>
                      <a:rPr lang="ru-RU" sz="2000" i="1">
                        <a:latin typeface="Cambria Math"/>
                      </a:rPr>
                      <m:t>𝐿</m:t>
                    </m:r>
                    <m:r>
                      <a:rPr lang="ru-RU" sz="2000">
                        <a:latin typeface="Cambria Math"/>
                      </a:rPr>
                      <m:t>×</m:t>
                    </m:r>
                    <m:sSub>
                      <m:sSubPr>
                        <m:ctrlPr>
                          <a:rPr lang="ru-RU" sz="2000" i="1">
                            <a:latin typeface="Cambria Math"/>
                          </a:rPr>
                        </m:ctrlPr>
                      </m:sSubPr>
                      <m:e>
                        <m:r>
                          <a:rPr lang="ru-RU" sz="2000" i="1">
                            <a:latin typeface="Cambria Math"/>
                          </a:rPr>
                          <m:t>𝑎</m:t>
                        </m:r>
                      </m:e>
                      <m:sub>
                        <m:r>
                          <a:rPr lang="ru-RU" sz="2000" i="1">
                            <a:latin typeface="Cambria Math"/>
                          </a:rPr>
                          <m:t>𝐿</m:t>
                        </m:r>
                      </m:sub>
                    </m:sSub>
                  </m:oMath>
                </a14:m>
                <a:r>
                  <a:rPr lang="ru-RU" sz="2000" dirty="0" smtClean="0"/>
                  <a:t> - относительное </a:t>
                </a:r>
                <a:r>
                  <a:rPr lang="ru-RU" sz="2000" dirty="0"/>
                  <a:t>изменение цен на недвижимость </a:t>
                </a:r>
              </a:p>
            </p:txBody>
          </p:sp>
        </mc:Choice>
        <mc:Fallback xmlns="">
          <p:sp>
            <p:nvSpPr>
              <p:cNvPr id="8" name="Прямоугольник 7"/>
              <p:cNvSpPr>
                <a:spLocks noRot="1" noChangeAspect="1" noMove="1" noResize="1" noEditPoints="1" noAdjustHandles="1" noChangeArrowheads="1" noChangeShapeType="1" noTextEdit="1"/>
              </p:cNvSpPr>
              <p:nvPr/>
            </p:nvSpPr>
            <p:spPr>
              <a:xfrm>
                <a:off x="868605" y="3818237"/>
                <a:ext cx="8069197" cy="400110"/>
              </a:xfrm>
              <a:prstGeom prst="rect">
                <a:avLst/>
              </a:prstGeom>
              <a:blipFill rotWithShape="1">
                <a:blip r:embed="rId8"/>
                <a:stretch>
                  <a:fillRect t="-7576" r="-302" b="-25758"/>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8" name="Прямоугольник 17"/>
              <p:cNvSpPr/>
              <p:nvPr/>
            </p:nvSpPr>
            <p:spPr>
              <a:xfrm>
                <a:off x="892869" y="4437112"/>
                <a:ext cx="7867923" cy="752770"/>
              </a:xfrm>
              <a:prstGeom prst="rect">
                <a:avLst/>
              </a:prstGeom>
            </p:spPr>
            <p:txBody>
              <a:bodyPr wrap="none">
                <a:spAutoFit/>
              </a:bodyPr>
              <a:lstStyle/>
              <a:p>
                <a:pPr algn="l"/>
                <a14:m>
                  <m:oMath xmlns:m="http://schemas.openxmlformats.org/officeDocument/2006/math">
                    <m:sSub>
                      <m:sSubPr>
                        <m:ctrlPr>
                          <a:rPr lang="ru-RU" sz="2000" i="1">
                            <a:latin typeface="Cambria Math"/>
                          </a:rPr>
                        </m:ctrlPr>
                      </m:sSubPr>
                      <m:e>
                        <m:r>
                          <a:rPr lang="ru-RU" sz="2000" i="1">
                            <a:latin typeface="Cambria Math"/>
                          </a:rPr>
                          <m:t>𝑎</m:t>
                        </m:r>
                      </m:e>
                      <m:sub>
                        <m:r>
                          <a:rPr lang="ru-RU" sz="2000" i="1">
                            <a:latin typeface="Cambria Math"/>
                          </a:rPr>
                          <m:t>𝐵</m:t>
                        </m:r>
                      </m:sub>
                    </m:sSub>
                    <m:r>
                      <a:rPr lang="ru-RU" sz="2000">
                        <a:latin typeface="Cambria Math"/>
                      </a:rPr>
                      <m:t>=</m:t>
                    </m:r>
                    <m:sSup>
                      <m:sSupPr>
                        <m:ctrlPr>
                          <a:rPr lang="ru-RU" sz="2000" i="1">
                            <a:latin typeface="Cambria Math"/>
                          </a:rPr>
                        </m:ctrlPr>
                      </m:sSupPr>
                      <m:e>
                        <m:d>
                          <m:dPr>
                            <m:ctrlPr>
                              <a:rPr lang="ru-RU" sz="2000" i="1">
                                <a:latin typeface="Cambria Math"/>
                              </a:rPr>
                            </m:ctrlPr>
                          </m:dPr>
                          <m:e>
                            <m:r>
                              <a:rPr lang="ru-RU" sz="2000">
                                <a:latin typeface="Cambria Math"/>
                              </a:rPr>
                              <m:t>1+</m:t>
                            </m:r>
                            <m:sSub>
                              <m:sSubPr>
                                <m:ctrlPr>
                                  <a:rPr lang="ru-RU" sz="2000" i="1">
                                    <a:latin typeface="Cambria Math"/>
                                  </a:rPr>
                                </m:ctrlPr>
                              </m:sSubPr>
                              <m:e>
                                <m:r>
                                  <a:rPr lang="ru-RU" sz="2000" i="1">
                                    <a:latin typeface="Cambria Math"/>
                                  </a:rPr>
                                  <m:t>𝛼</m:t>
                                </m:r>
                              </m:e>
                              <m:sub>
                                <m:r>
                                  <m:rPr>
                                    <m:sty m:val="p"/>
                                  </m:rPr>
                                  <a:rPr lang="ru-RU" sz="2000">
                                    <a:latin typeface="Cambria Math"/>
                                  </a:rPr>
                                  <m:t>inf</m:t>
                                </m:r>
                              </m:sub>
                            </m:sSub>
                          </m:e>
                        </m:d>
                      </m:e>
                      <m:sup>
                        <m:r>
                          <a:rPr lang="ru-RU" sz="2000" i="1">
                            <a:latin typeface="Cambria Math"/>
                          </a:rPr>
                          <m:t>𝑘</m:t>
                        </m:r>
                      </m:sup>
                    </m:sSup>
                    <m:r>
                      <a:rPr lang="ru-RU" sz="2000">
                        <a:latin typeface="Cambria Math"/>
                      </a:rPr>
                      <m:t>×</m:t>
                    </m:r>
                    <m:d>
                      <m:dPr>
                        <m:ctrlPr>
                          <a:rPr lang="ru-RU" sz="2000" i="1">
                            <a:latin typeface="Cambria Math"/>
                          </a:rPr>
                        </m:ctrlPr>
                      </m:dPr>
                      <m:e>
                        <m:r>
                          <a:rPr lang="ru-RU" sz="2000">
                            <a:latin typeface="Cambria Math"/>
                          </a:rPr>
                          <m:t>1+</m:t>
                        </m:r>
                        <m:sSubSup>
                          <m:sSubSupPr>
                            <m:ctrlPr>
                              <a:rPr lang="ru-RU" sz="2000" i="1">
                                <a:latin typeface="Cambria Math"/>
                              </a:rPr>
                            </m:ctrlPr>
                          </m:sSubSupPr>
                          <m:e>
                            <m:r>
                              <a:rPr lang="ru-RU" sz="2000" i="1">
                                <a:latin typeface="Cambria Math"/>
                              </a:rPr>
                              <m:t>𝛼</m:t>
                            </m:r>
                          </m:e>
                          <m:sub>
                            <m:r>
                              <a:rPr lang="ru-RU" sz="2000" i="1">
                                <a:latin typeface="Cambria Math"/>
                              </a:rPr>
                              <m:t>𝐵</m:t>
                            </m:r>
                          </m:sub>
                          <m:sup>
                            <m:r>
                              <a:rPr lang="ru-RU" sz="2000" i="1">
                                <a:latin typeface="Cambria Math"/>
                              </a:rPr>
                              <m:t>𝑠𝑑</m:t>
                            </m:r>
                          </m:sup>
                        </m:sSubSup>
                      </m:e>
                    </m:d>
                    <m:r>
                      <a:rPr lang="ru-RU" sz="2000">
                        <a:latin typeface="Cambria Math"/>
                      </a:rPr>
                      <m:t>−1</m:t>
                    </m:r>
                  </m:oMath>
                </a14:m>
                <a:r>
                  <a:rPr lang="ru-RU" sz="2000" dirty="0" smtClean="0"/>
                  <a:t>   -   относительное </a:t>
                </a:r>
                <a:r>
                  <a:rPr lang="ru-RU" sz="2000" dirty="0"/>
                  <a:t>изменение </a:t>
                </a:r>
                <a:r>
                  <a:rPr lang="ru-RU" sz="2000" dirty="0" smtClean="0"/>
                  <a:t>цен на </a:t>
                </a:r>
              </a:p>
              <a:p>
                <a:r>
                  <a:rPr lang="ru-RU" sz="2000" dirty="0"/>
                  <a:t> </a:t>
                </a:r>
                <a:r>
                  <a:rPr lang="ru-RU" sz="2000" dirty="0" smtClean="0"/>
                  <a:t>                   улучшения</a:t>
                </a:r>
                <a:endParaRPr lang="ru-RU" sz="2000" dirty="0"/>
              </a:p>
            </p:txBody>
          </p:sp>
        </mc:Choice>
        <mc:Fallback xmlns="">
          <p:sp>
            <p:nvSpPr>
              <p:cNvPr id="18" name="Прямоугольник 17"/>
              <p:cNvSpPr>
                <a:spLocks noRot="1" noChangeAspect="1" noMove="1" noResize="1" noEditPoints="1" noAdjustHandles="1" noChangeArrowheads="1" noChangeShapeType="1" noTextEdit="1"/>
              </p:cNvSpPr>
              <p:nvPr/>
            </p:nvSpPr>
            <p:spPr>
              <a:xfrm>
                <a:off x="892869" y="4437112"/>
                <a:ext cx="7867923" cy="752770"/>
              </a:xfrm>
              <a:prstGeom prst="rect">
                <a:avLst/>
              </a:prstGeom>
              <a:blipFill rotWithShape="1">
                <a:blip r:embed="rId9"/>
                <a:stretch>
                  <a:fillRect t="-813" b="-14634"/>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9" name="Прямоугольник 18"/>
              <p:cNvSpPr/>
              <p:nvPr/>
            </p:nvSpPr>
            <p:spPr>
              <a:xfrm>
                <a:off x="863485" y="5357853"/>
                <a:ext cx="7763728" cy="752770"/>
              </a:xfrm>
              <a:prstGeom prst="rect">
                <a:avLst/>
              </a:prstGeom>
            </p:spPr>
            <p:txBody>
              <a:bodyPr wrap="none">
                <a:spAutoFit/>
              </a:bodyPr>
              <a:lstStyle/>
              <a:p>
                <a:pPr algn="l"/>
                <a14:m>
                  <m:oMath xmlns:m="http://schemas.openxmlformats.org/officeDocument/2006/math">
                    <m:sSub>
                      <m:sSubPr>
                        <m:ctrlPr>
                          <a:rPr lang="ru-RU" sz="2000" i="1" smtClean="0">
                            <a:latin typeface="Cambria Math"/>
                          </a:rPr>
                        </m:ctrlPr>
                      </m:sSubPr>
                      <m:e>
                        <m:r>
                          <a:rPr lang="ru-RU" sz="2000" i="1">
                            <a:latin typeface="Cambria Math"/>
                          </a:rPr>
                          <m:t>𝑎</m:t>
                        </m:r>
                      </m:e>
                      <m:sub>
                        <m:r>
                          <a:rPr lang="ru-RU" sz="2000" i="1">
                            <a:latin typeface="Cambria Math"/>
                          </a:rPr>
                          <m:t>𝐿</m:t>
                        </m:r>
                      </m:sub>
                    </m:sSub>
                    <m:r>
                      <a:rPr lang="ru-RU" sz="2000">
                        <a:latin typeface="Cambria Math"/>
                      </a:rPr>
                      <m:t>=</m:t>
                    </m:r>
                    <m:sSup>
                      <m:sSupPr>
                        <m:ctrlPr>
                          <a:rPr lang="ru-RU" sz="2000" i="1">
                            <a:latin typeface="Cambria Math"/>
                          </a:rPr>
                        </m:ctrlPr>
                      </m:sSupPr>
                      <m:e>
                        <m:d>
                          <m:dPr>
                            <m:ctrlPr>
                              <a:rPr lang="ru-RU" sz="2000" i="1">
                                <a:latin typeface="Cambria Math"/>
                              </a:rPr>
                            </m:ctrlPr>
                          </m:dPr>
                          <m:e>
                            <m:r>
                              <a:rPr lang="ru-RU" sz="2000">
                                <a:latin typeface="Cambria Math"/>
                              </a:rPr>
                              <m:t>1+</m:t>
                            </m:r>
                            <m:sSub>
                              <m:sSubPr>
                                <m:ctrlPr>
                                  <a:rPr lang="ru-RU" sz="2000" i="1">
                                    <a:latin typeface="Cambria Math"/>
                                  </a:rPr>
                                </m:ctrlPr>
                              </m:sSubPr>
                              <m:e>
                                <m:r>
                                  <a:rPr lang="ru-RU" sz="2000" i="1">
                                    <a:latin typeface="Cambria Math"/>
                                  </a:rPr>
                                  <m:t>𝛼</m:t>
                                </m:r>
                              </m:e>
                              <m:sub>
                                <m:r>
                                  <m:rPr>
                                    <m:sty m:val="p"/>
                                  </m:rPr>
                                  <a:rPr lang="ru-RU" sz="2000">
                                    <a:latin typeface="Cambria Math"/>
                                  </a:rPr>
                                  <m:t>inf</m:t>
                                </m:r>
                              </m:sub>
                            </m:sSub>
                          </m:e>
                        </m:d>
                      </m:e>
                      <m:sup>
                        <m:r>
                          <a:rPr lang="ru-RU" sz="2000" i="1">
                            <a:latin typeface="Cambria Math"/>
                          </a:rPr>
                          <m:t>𝑘</m:t>
                        </m:r>
                      </m:sup>
                    </m:sSup>
                    <m:r>
                      <a:rPr lang="ru-RU" sz="2000">
                        <a:latin typeface="Cambria Math"/>
                      </a:rPr>
                      <m:t>×</m:t>
                    </m:r>
                    <m:d>
                      <m:dPr>
                        <m:ctrlPr>
                          <a:rPr lang="ru-RU" sz="2000" i="1">
                            <a:latin typeface="Cambria Math"/>
                          </a:rPr>
                        </m:ctrlPr>
                      </m:dPr>
                      <m:e>
                        <m:r>
                          <a:rPr lang="ru-RU" sz="2000">
                            <a:latin typeface="Cambria Math"/>
                          </a:rPr>
                          <m:t>1+</m:t>
                        </m:r>
                        <m:sSubSup>
                          <m:sSubSupPr>
                            <m:ctrlPr>
                              <a:rPr lang="ru-RU" sz="2000" i="1">
                                <a:latin typeface="Cambria Math"/>
                              </a:rPr>
                            </m:ctrlPr>
                          </m:sSubSupPr>
                          <m:e>
                            <m:r>
                              <a:rPr lang="ru-RU" sz="2000" i="1">
                                <a:latin typeface="Cambria Math"/>
                              </a:rPr>
                              <m:t>𝛼</m:t>
                            </m:r>
                          </m:e>
                          <m:sub>
                            <m:r>
                              <a:rPr lang="ru-RU" sz="2000" i="1">
                                <a:latin typeface="Cambria Math"/>
                              </a:rPr>
                              <m:t>𝐿</m:t>
                            </m:r>
                          </m:sub>
                          <m:sup>
                            <m:r>
                              <a:rPr lang="ru-RU" sz="2000" i="1">
                                <a:latin typeface="Cambria Math"/>
                              </a:rPr>
                              <m:t>𝑠𝑑</m:t>
                            </m:r>
                          </m:sup>
                        </m:sSubSup>
                      </m:e>
                    </m:d>
                    <m:r>
                      <a:rPr lang="ru-RU" sz="2000">
                        <a:latin typeface="Cambria Math"/>
                      </a:rPr>
                      <m:t>−1</m:t>
                    </m:r>
                    <m:r>
                      <a:rPr lang="ru-RU" sz="2000" b="0" i="0" smtClean="0">
                        <a:latin typeface="Cambria Math"/>
                      </a:rPr>
                      <m:t>  </m:t>
                    </m:r>
                  </m:oMath>
                </a14:m>
                <a:r>
                  <a:rPr lang="ru-RU" sz="2000" dirty="0" smtClean="0"/>
                  <a:t>-   относительное </a:t>
                </a:r>
                <a:r>
                  <a:rPr lang="ru-RU" sz="2000" dirty="0"/>
                  <a:t>изменение цен на </a:t>
                </a:r>
                <a:endParaRPr lang="ru-RU" sz="2000" dirty="0" smtClean="0"/>
              </a:p>
              <a:p>
                <a:pPr algn="l"/>
                <a:r>
                  <a:rPr lang="ru-RU" sz="2000" dirty="0"/>
                  <a:t> </a:t>
                </a:r>
                <a:r>
                  <a:rPr lang="ru-RU" sz="2000" dirty="0" smtClean="0"/>
                  <a:t>                                                            землю </a:t>
                </a:r>
                <a:endParaRPr lang="ru-RU" sz="2000" dirty="0"/>
              </a:p>
            </p:txBody>
          </p:sp>
        </mc:Choice>
        <mc:Fallback xmlns="">
          <p:sp>
            <p:nvSpPr>
              <p:cNvPr id="19" name="Прямоугольник 18"/>
              <p:cNvSpPr>
                <a:spLocks noRot="1" noChangeAspect="1" noMove="1" noResize="1" noEditPoints="1" noAdjustHandles="1" noChangeArrowheads="1" noChangeShapeType="1" noTextEdit="1"/>
              </p:cNvSpPr>
              <p:nvPr/>
            </p:nvSpPr>
            <p:spPr>
              <a:xfrm>
                <a:off x="863485" y="5357853"/>
                <a:ext cx="7763728" cy="752770"/>
              </a:xfrm>
              <a:prstGeom prst="rect">
                <a:avLst/>
              </a:prstGeom>
              <a:blipFill rotWithShape="1">
                <a:blip r:embed="rId10"/>
                <a:stretch>
                  <a:fillRect t="-813" b="-14634"/>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0" name="Прямоугольник 19"/>
              <p:cNvSpPr/>
              <p:nvPr/>
            </p:nvSpPr>
            <p:spPr>
              <a:xfrm>
                <a:off x="1952939" y="1422850"/>
                <a:ext cx="6984863"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000" i="1" smtClean="0">
                          <a:solidFill>
                            <a:schemeClr val="tx1"/>
                          </a:solidFill>
                          <a:latin typeface="Cambria Math"/>
                        </a:rPr>
                        <m:t>𝑅</m:t>
                      </m:r>
                      <m:r>
                        <a:rPr lang="en-US" sz="2000" i="1" smtClean="0">
                          <a:solidFill>
                            <a:schemeClr val="tx1"/>
                          </a:solidFill>
                          <a:latin typeface="Cambria Math"/>
                        </a:rPr>
                        <m:t>=</m:t>
                      </m:r>
                      <m:d>
                        <m:dPr>
                          <m:begChr m:val=""/>
                          <m:ctrlPr>
                            <a:rPr lang="ru-RU" sz="2000" i="1">
                              <a:solidFill>
                                <a:srgbClr val="FF0000"/>
                              </a:solidFill>
                              <a:latin typeface="Cambria Math"/>
                            </a:rPr>
                          </m:ctrlPr>
                        </m:dPr>
                        <m:e>
                          <m:r>
                            <a:rPr lang="ru-RU" sz="2000" i="1" smtClean="0">
                              <a:solidFill>
                                <a:schemeClr val="tx1"/>
                              </a:solidFill>
                              <a:latin typeface="Cambria Math"/>
                            </a:rPr>
                            <m:t>𝑌</m:t>
                          </m:r>
                          <m:r>
                            <a:rPr lang="ru-RU" sz="2000">
                              <a:solidFill>
                                <a:schemeClr val="tx1"/>
                              </a:solidFill>
                              <a:latin typeface="Cambria Math"/>
                            </a:rPr>
                            <m:t>+</m:t>
                          </m:r>
                          <m:r>
                            <a:rPr lang="ru-RU" sz="2000" i="1" smtClean="0">
                              <a:solidFill>
                                <a:schemeClr val="tx1"/>
                              </a:solidFill>
                              <a:latin typeface="Cambria Math"/>
                            </a:rPr>
                            <m:t>𝐵</m:t>
                          </m:r>
                          <m:r>
                            <a:rPr lang="ru-RU" sz="2000">
                              <a:solidFill>
                                <a:schemeClr val="tx1"/>
                              </a:solidFill>
                              <a:latin typeface="Cambria Math"/>
                            </a:rPr>
                            <m:t>×</m:t>
                          </m:r>
                          <m:sSub>
                            <m:sSubPr>
                              <m:ctrlPr>
                                <a:rPr lang="ru-RU" sz="2000" i="1" smtClean="0">
                                  <a:solidFill>
                                    <a:schemeClr val="tx1"/>
                                  </a:solidFill>
                                  <a:latin typeface="Cambria Math"/>
                                </a:rPr>
                              </m:ctrlPr>
                            </m:sSubPr>
                            <m:e>
                              <m:r>
                                <a:rPr lang="ru-RU" sz="2000" i="1">
                                  <a:solidFill>
                                    <a:schemeClr val="tx1"/>
                                  </a:solidFill>
                                  <a:latin typeface="Cambria Math"/>
                                </a:rPr>
                                <m:t>𝑑</m:t>
                              </m:r>
                            </m:e>
                            <m:sub>
                              <m:r>
                                <a:rPr lang="ru-RU" sz="2000" i="1">
                                  <a:solidFill>
                                    <a:schemeClr val="tx1"/>
                                  </a:solidFill>
                                  <a:latin typeface="Cambria Math"/>
                                </a:rPr>
                                <m:t>𝐵</m:t>
                              </m:r>
                            </m:sub>
                          </m:sSub>
                          <m:r>
                            <a:rPr lang="ru-RU" sz="2000">
                              <a:solidFill>
                                <a:schemeClr val="tx1"/>
                              </a:solidFill>
                              <a:latin typeface="Cambria Math"/>
                            </a:rPr>
                            <m:t>×</m:t>
                          </m:r>
                          <m:r>
                            <a:rPr lang="ru-RU" sz="2000">
                              <a:solidFill>
                                <a:srgbClr val="FF0000"/>
                              </a:solidFill>
                              <a:latin typeface="Cambria Math"/>
                            </a:rPr>
                            <m:t>(1+</m:t>
                          </m:r>
                          <m:sSub>
                            <m:sSubPr>
                              <m:ctrlPr>
                                <a:rPr lang="ru-RU" sz="2000" i="1">
                                  <a:solidFill>
                                    <a:srgbClr val="FF0000"/>
                                  </a:solidFill>
                                  <a:latin typeface="Cambria Math"/>
                                </a:rPr>
                              </m:ctrlPr>
                            </m:sSubPr>
                            <m:e>
                              <m:r>
                                <a:rPr lang="ru-RU" sz="2000" i="1">
                                  <a:solidFill>
                                    <a:srgbClr val="FF0000"/>
                                  </a:solidFill>
                                  <a:latin typeface="Cambria Math"/>
                                </a:rPr>
                                <m:t>𝑎</m:t>
                              </m:r>
                            </m:e>
                            <m:sub>
                              <m:r>
                                <a:rPr lang="ru-RU" sz="2000" i="1">
                                  <a:solidFill>
                                    <a:srgbClr val="FF0000"/>
                                  </a:solidFill>
                                  <a:latin typeface="Cambria Math"/>
                                </a:rPr>
                                <m:t>𝐵</m:t>
                              </m:r>
                            </m:sub>
                          </m:sSub>
                          <m:r>
                            <a:rPr lang="ru-RU" sz="2000">
                              <a:solidFill>
                                <a:srgbClr val="FF0000"/>
                              </a:solidFill>
                              <a:latin typeface="Cambria Math"/>
                            </a:rPr>
                            <m:t>)</m:t>
                          </m:r>
                          <m:r>
                            <a:rPr lang="ru-RU" sz="2000" smtClean="0">
                              <a:solidFill>
                                <a:schemeClr val="tx1"/>
                              </a:solidFill>
                              <a:latin typeface="Cambria Math"/>
                            </a:rPr>
                            <m:t>×</m:t>
                          </m:r>
                          <m:r>
                            <a:rPr lang="ru-RU" sz="2000" i="1" smtClean="0">
                              <a:solidFill>
                                <a:schemeClr val="tx1"/>
                              </a:solidFill>
                              <a:latin typeface="Cambria Math"/>
                            </a:rPr>
                            <m:t>𝑠𝑓𝑓</m:t>
                          </m:r>
                          <m:r>
                            <a:rPr lang="ru-RU" sz="2000">
                              <a:solidFill>
                                <a:schemeClr val="tx1"/>
                              </a:solidFill>
                              <a:latin typeface="Cambria Math"/>
                            </a:rPr>
                            <m:t>(</m:t>
                          </m:r>
                          <m:sSub>
                            <m:sSubPr>
                              <m:ctrlPr>
                                <a:rPr lang="ru-RU" sz="2000" i="1">
                                  <a:solidFill>
                                    <a:schemeClr val="tx1"/>
                                  </a:solidFill>
                                  <a:latin typeface="Cambria Math"/>
                                </a:rPr>
                              </m:ctrlPr>
                            </m:sSubPr>
                            <m:e>
                              <m:r>
                                <a:rPr lang="ru-RU" sz="2000" i="1">
                                  <a:solidFill>
                                    <a:schemeClr val="tx1"/>
                                  </a:solidFill>
                                  <a:latin typeface="Cambria Math"/>
                                </a:rPr>
                                <m:t>𝑖</m:t>
                              </m:r>
                            </m:e>
                            <m:sub>
                              <m:r>
                                <a:rPr lang="ru-RU" sz="2000" i="1">
                                  <a:solidFill>
                                    <a:schemeClr val="tx1"/>
                                  </a:solidFill>
                                  <a:latin typeface="Cambria Math"/>
                                </a:rPr>
                                <m:t>𝑠</m:t>
                              </m:r>
                            </m:sub>
                          </m:sSub>
                          <m:r>
                            <a:rPr lang="ru-RU" sz="2000">
                              <a:solidFill>
                                <a:schemeClr val="tx1"/>
                              </a:solidFill>
                              <a:latin typeface="Cambria Math"/>
                            </a:rPr>
                            <m:t>,</m:t>
                          </m:r>
                          <m:r>
                            <a:rPr lang="ru-RU" sz="2000" i="1">
                              <a:solidFill>
                                <a:schemeClr val="tx1"/>
                              </a:solidFill>
                              <a:latin typeface="Cambria Math"/>
                            </a:rPr>
                            <m:t>𝑘</m:t>
                          </m:r>
                          <m:r>
                            <a:rPr lang="ru-RU" sz="2000">
                              <a:solidFill>
                                <a:schemeClr val="tx1"/>
                              </a:solidFill>
                              <a:latin typeface="Cambria Math"/>
                            </a:rPr>
                            <m:t>)</m:t>
                          </m:r>
                          <m:r>
                            <a:rPr lang="ru-RU" sz="2000">
                              <a:solidFill>
                                <a:srgbClr val="FF0000"/>
                              </a:solidFill>
                              <a:latin typeface="Cambria Math"/>
                            </a:rPr>
                            <m:t>−</m:t>
                          </m:r>
                          <m:sSub>
                            <m:sSubPr>
                              <m:ctrlPr>
                                <a:rPr lang="ru-RU" sz="2000" i="1" smtClean="0">
                                  <a:solidFill>
                                    <a:srgbClr val="FF0000"/>
                                  </a:solidFill>
                                  <a:latin typeface="Cambria Math"/>
                                </a:rPr>
                              </m:ctrlPr>
                            </m:sSubPr>
                            <m:e>
                              <m:r>
                                <a:rPr lang="ru-RU" sz="2000" i="1">
                                  <a:solidFill>
                                    <a:srgbClr val="FF0000"/>
                                  </a:solidFill>
                                  <a:latin typeface="Cambria Math"/>
                                </a:rPr>
                                <m:t>𝑎</m:t>
                              </m:r>
                            </m:e>
                            <m:sub>
                              <m:r>
                                <a:rPr lang="ru-RU" sz="2000" i="1">
                                  <a:solidFill>
                                    <a:srgbClr val="FF0000"/>
                                  </a:solidFill>
                                  <a:latin typeface="Cambria Math"/>
                                </a:rPr>
                                <m:t>𝑂</m:t>
                              </m:r>
                            </m:sub>
                          </m:sSub>
                          <m:r>
                            <a:rPr lang="ru-RU" sz="2000">
                              <a:solidFill>
                                <a:srgbClr val="FF0000"/>
                              </a:solidFill>
                              <a:latin typeface="Cambria Math"/>
                            </a:rPr>
                            <m:t>×</m:t>
                          </m:r>
                          <m:r>
                            <a:rPr lang="ru-RU" sz="2000" i="1">
                              <a:solidFill>
                                <a:srgbClr val="FF0000"/>
                              </a:solidFill>
                              <a:latin typeface="Cambria Math"/>
                            </a:rPr>
                            <m:t>𝑠𝑓𝑓</m:t>
                          </m:r>
                          <m:r>
                            <a:rPr lang="ru-RU" sz="2000">
                              <a:solidFill>
                                <a:srgbClr val="FF0000"/>
                              </a:solidFill>
                              <a:latin typeface="Cambria Math"/>
                            </a:rPr>
                            <m:t>(</m:t>
                          </m:r>
                          <m:r>
                            <a:rPr lang="ru-RU" sz="2000" i="1">
                              <a:solidFill>
                                <a:srgbClr val="FF0000"/>
                              </a:solidFill>
                              <a:latin typeface="Cambria Math"/>
                            </a:rPr>
                            <m:t>𝑌</m:t>
                          </m:r>
                          <m:r>
                            <a:rPr lang="ru-RU" sz="2000">
                              <a:solidFill>
                                <a:srgbClr val="FF0000"/>
                              </a:solidFill>
                              <a:latin typeface="Cambria Math"/>
                            </a:rPr>
                            <m:t>,</m:t>
                          </m:r>
                          <m:r>
                            <a:rPr lang="ru-RU" sz="2000" i="1">
                              <a:solidFill>
                                <a:srgbClr val="FF0000"/>
                              </a:solidFill>
                              <a:latin typeface="Cambria Math"/>
                            </a:rPr>
                            <m:t>𝑘</m:t>
                          </m:r>
                        </m:e>
                      </m:d>
                    </m:oMath>
                  </m:oMathPara>
                </a14:m>
                <a:endParaRPr lang="ru-RU" sz="2000" dirty="0">
                  <a:solidFill>
                    <a:srgbClr val="FF0000"/>
                  </a:solidFill>
                </a:endParaRPr>
              </a:p>
            </p:txBody>
          </p:sp>
        </mc:Choice>
        <mc:Fallback xmlns="">
          <p:sp>
            <p:nvSpPr>
              <p:cNvPr id="20" name="Прямоугольник 19"/>
              <p:cNvSpPr>
                <a:spLocks noRot="1" noChangeAspect="1" noMove="1" noResize="1" noEditPoints="1" noAdjustHandles="1" noChangeArrowheads="1" noChangeShapeType="1" noTextEdit="1"/>
              </p:cNvSpPr>
              <p:nvPr/>
            </p:nvSpPr>
            <p:spPr>
              <a:xfrm>
                <a:off x="1952939" y="1422850"/>
                <a:ext cx="6984863" cy="400110"/>
              </a:xfrm>
              <a:prstGeom prst="rect">
                <a:avLst/>
              </a:prstGeom>
              <a:blipFill rotWithShape="1">
                <a:blip r:embed="rId11"/>
                <a:stretch>
                  <a:fillRect t="-124242" r="-4014" b="-190909"/>
                </a:stretch>
              </a:blipFill>
            </p:spPr>
            <p:txBody>
              <a:bodyPr/>
              <a:lstStyle/>
              <a:p>
                <a:r>
                  <a:rPr lang="ru-RU">
                    <a:noFill/>
                  </a:rPr>
                  <a:t> </a:t>
                </a:r>
              </a:p>
            </p:txBody>
          </p:sp>
        </mc:Fallback>
      </mc:AlternateContent>
    </p:spTree>
    <p:extLst>
      <p:ext uri="{BB962C8B-B14F-4D97-AF65-F5344CB8AC3E}">
        <p14:creationId xmlns:p14="http://schemas.microsoft.com/office/powerpoint/2010/main" val="1827608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55F17B8-0D60-7243-AA62-A4A0EB71FF68}" type="slidenum">
              <a:rPr lang="ru-RU" altLang="ru-RU" smtClean="0"/>
              <a:pPr/>
              <a:t>14</a:t>
            </a:fld>
            <a:endParaRPr lang="ru-RU" altLang="ru-RU"/>
          </a:p>
        </p:txBody>
      </p:sp>
      <p:graphicFrame>
        <p:nvGraphicFramePr>
          <p:cNvPr id="3" name="Таблица 2"/>
          <p:cNvGraphicFramePr>
            <a:graphicFrameLocks noGrp="1"/>
          </p:cNvGraphicFramePr>
          <p:nvPr>
            <p:extLst>
              <p:ext uri="{D42A27DB-BD31-4B8C-83A1-F6EECF244321}">
                <p14:modId xmlns:p14="http://schemas.microsoft.com/office/powerpoint/2010/main" val="962835914"/>
              </p:ext>
            </p:extLst>
          </p:nvPr>
        </p:nvGraphicFramePr>
        <p:xfrm>
          <a:off x="467544" y="1628800"/>
          <a:ext cx="8280921" cy="4177845"/>
        </p:xfrm>
        <a:graphic>
          <a:graphicData uri="http://schemas.openxmlformats.org/drawingml/2006/table">
            <a:tbl>
              <a:tblPr firstRow="1" firstCol="1" bandRow="1">
                <a:tableStyleId>{5C22544A-7EE6-4342-B048-85BDC9FD1C3A}</a:tableStyleId>
              </a:tblPr>
              <a:tblGrid>
                <a:gridCol w="5832649"/>
                <a:gridCol w="2448272"/>
              </a:tblGrid>
              <a:tr h="403245">
                <a:tc>
                  <a:txBody>
                    <a:bodyPr/>
                    <a:lstStyle/>
                    <a:p>
                      <a:pPr algn="just">
                        <a:spcAft>
                          <a:spcPts val="0"/>
                        </a:spcAft>
                      </a:pPr>
                      <a:r>
                        <a:rPr lang="ru-RU" sz="1800" i="1" dirty="0">
                          <a:effectLst/>
                        </a:rPr>
                        <a:t>Объект оценки</a:t>
                      </a:r>
                      <a:endParaRPr lang="ru-RU" sz="1800" i="1" dirty="0">
                        <a:effectLst/>
                        <a:latin typeface="Times New Roman"/>
                        <a:ea typeface="Times New Roman"/>
                      </a:endParaRPr>
                    </a:p>
                  </a:txBody>
                  <a:tcPr marL="68580" marR="68580" marT="0" marB="0"/>
                </a:tc>
                <a:tc>
                  <a:txBody>
                    <a:bodyPr/>
                    <a:lstStyle/>
                    <a:p>
                      <a:pPr marL="472440" indent="-472440" algn="ctr">
                        <a:spcAft>
                          <a:spcPts val="0"/>
                        </a:spcAft>
                      </a:pPr>
                      <a:r>
                        <a:rPr lang="ru-RU" sz="1800" i="1" dirty="0">
                          <a:effectLst/>
                        </a:rPr>
                        <a:t>объект недвижимости</a:t>
                      </a:r>
                      <a:endParaRPr lang="ru-RU" sz="1800" i="1" dirty="0">
                        <a:effectLst/>
                        <a:latin typeface="Times New Roman"/>
                        <a:ea typeface="Times New Roman"/>
                      </a:endParaRPr>
                    </a:p>
                  </a:txBody>
                  <a:tcPr marL="68580" marR="68580" marT="0" marB="0"/>
                </a:tc>
              </a:tr>
              <a:tr h="403245">
                <a:tc>
                  <a:txBody>
                    <a:bodyPr/>
                    <a:lstStyle/>
                    <a:p>
                      <a:pPr algn="just">
                        <a:spcAft>
                          <a:spcPts val="0"/>
                        </a:spcAft>
                      </a:pPr>
                      <a:r>
                        <a:rPr lang="ru-RU" sz="1800" i="1">
                          <a:effectLst/>
                        </a:rPr>
                        <a:t>Предмет оценки</a:t>
                      </a:r>
                      <a:endParaRPr lang="ru-RU" sz="1800" i="1">
                        <a:effectLst/>
                        <a:latin typeface="Times New Roman"/>
                        <a:ea typeface="Times New Roman"/>
                      </a:endParaRPr>
                    </a:p>
                  </a:txBody>
                  <a:tcPr marL="68580" marR="68580" marT="0" marB="0"/>
                </a:tc>
                <a:tc>
                  <a:txBody>
                    <a:bodyPr/>
                    <a:lstStyle/>
                    <a:p>
                      <a:pPr marL="472440" indent="-472440">
                        <a:spcAft>
                          <a:spcPts val="0"/>
                        </a:spcAft>
                      </a:pPr>
                      <a:r>
                        <a:rPr lang="ru-RU" sz="1800" i="1">
                          <a:effectLst/>
                        </a:rPr>
                        <a:t>стоимость</a:t>
                      </a:r>
                      <a:endParaRPr lang="ru-RU" sz="1800" i="1">
                        <a:effectLst/>
                        <a:latin typeface="Times New Roman"/>
                        <a:ea typeface="Times New Roman"/>
                      </a:endParaRPr>
                    </a:p>
                  </a:txBody>
                  <a:tcPr marL="68580" marR="68580" marT="0" marB="0"/>
                </a:tc>
              </a:tr>
              <a:tr h="403245">
                <a:tc>
                  <a:txBody>
                    <a:bodyPr/>
                    <a:lstStyle/>
                    <a:p>
                      <a:pPr algn="just">
                        <a:spcAft>
                          <a:spcPts val="0"/>
                        </a:spcAft>
                      </a:pPr>
                      <a:r>
                        <a:rPr lang="ru-RU" sz="1800" i="1">
                          <a:effectLst/>
                        </a:rPr>
                        <a:t>Прогнозный период, </a:t>
                      </a:r>
                      <a:r>
                        <a:rPr lang="en-US" sz="1800" i="1">
                          <a:effectLst/>
                        </a:rPr>
                        <a:t>k</a:t>
                      </a:r>
                      <a:endParaRPr lang="ru-RU" sz="1800" i="1">
                        <a:effectLst/>
                        <a:latin typeface="Times New Roman"/>
                        <a:ea typeface="Times New Roman"/>
                      </a:endParaRPr>
                    </a:p>
                  </a:txBody>
                  <a:tcPr marL="68580" marR="68580" marT="0" marB="0"/>
                </a:tc>
                <a:tc>
                  <a:txBody>
                    <a:bodyPr/>
                    <a:lstStyle/>
                    <a:p>
                      <a:pPr>
                        <a:spcAft>
                          <a:spcPts val="0"/>
                        </a:spcAft>
                      </a:pPr>
                      <a:r>
                        <a:rPr lang="ru-RU" sz="1800" i="1">
                          <a:effectLst/>
                        </a:rPr>
                        <a:t>5 лет</a:t>
                      </a:r>
                      <a:endParaRPr lang="ru-RU" sz="1800" i="1">
                        <a:effectLst/>
                        <a:latin typeface="Times New Roman"/>
                        <a:ea typeface="Times New Roman"/>
                      </a:endParaRPr>
                    </a:p>
                  </a:txBody>
                  <a:tcPr marL="68580" marR="68580" marT="0" marB="0"/>
                </a:tc>
              </a:tr>
              <a:tr h="403245">
                <a:tc>
                  <a:txBody>
                    <a:bodyPr/>
                    <a:lstStyle/>
                    <a:p>
                      <a:pPr algn="just">
                        <a:spcAft>
                          <a:spcPts val="0"/>
                        </a:spcAft>
                      </a:pPr>
                      <a:r>
                        <a:rPr lang="ru-RU" sz="1800" i="1">
                          <a:effectLst/>
                        </a:rPr>
                        <a:t>Чистый операционный доход первого года, </a:t>
                      </a:r>
                      <a:r>
                        <a:rPr lang="en-US" sz="1800" i="1">
                          <a:effectLst/>
                        </a:rPr>
                        <a:t>I</a:t>
                      </a:r>
                      <a:r>
                        <a:rPr lang="ru-RU" sz="1800" i="1" baseline="-25000">
                          <a:effectLst/>
                        </a:rPr>
                        <a:t>1</a:t>
                      </a:r>
                      <a:r>
                        <a:rPr lang="ru-RU" sz="1800" i="1">
                          <a:effectLst/>
                        </a:rPr>
                        <a:t>:</a:t>
                      </a:r>
                      <a:endParaRPr lang="ru-RU" sz="1800" i="1">
                        <a:effectLst/>
                        <a:latin typeface="Times New Roman"/>
                        <a:ea typeface="Times New Roman"/>
                      </a:endParaRPr>
                    </a:p>
                  </a:txBody>
                  <a:tcPr marL="68580" marR="68580" marT="0" marB="0"/>
                </a:tc>
                <a:tc>
                  <a:txBody>
                    <a:bodyPr/>
                    <a:lstStyle/>
                    <a:p>
                      <a:pPr>
                        <a:spcAft>
                          <a:spcPts val="0"/>
                        </a:spcAft>
                      </a:pPr>
                      <a:r>
                        <a:rPr lang="ru-RU" sz="1800" i="1">
                          <a:effectLst/>
                        </a:rPr>
                        <a:t>1050 д.е.</a:t>
                      </a:r>
                      <a:endParaRPr lang="ru-RU" sz="1800" i="1">
                        <a:effectLst/>
                        <a:latin typeface="Times New Roman"/>
                        <a:ea typeface="Times New Roman"/>
                      </a:endParaRPr>
                    </a:p>
                  </a:txBody>
                  <a:tcPr marL="68580" marR="68580" marT="0" marB="0"/>
                </a:tc>
              </a:tr>
              <a:tr h="403245">
                <a:tc>
                  <a:txBody>
                    <a:bodyPr/>
                    <a:lstStyle/>
                    <a:p>
                      <a:pPr algn="just">
                        <a:spcAft>
                          <a:spcPts val="0"/>
                        </a:spcAft>
                      </a:pPr>
                      <a:r>
                        <a:rPr lang="ru-RU" sz="1800" i="1" dirty="0">
                          <a:effectLst/>
                        </a:rPr>
                        <a:t>Годовая инфляция</a:t>
                      </a:r>
                      <a:endParaRPr lang="ru-RU" sz="1800" i="1" dirty="0">
                        <a:effectLst/>
                        <a:latin typeface="Times New Roman"/>
                        <a:ea typeface="Times New Roman"/>
                      </a:endParaRPr>
                    </a:p>
                  </a:txBody>
                  <a:tcPr marL="68580" marR="68580" marT="0" marB="0"/>
                </a:tc>
                <a:tc>
                  <a:txBody>
                    <a:bodyPr/>
                    <a:lstStyle/>
                    <a:p>
                      <a:pPr>
                        <a:spcAft>
                          <a:spcPts val="0"/>
                        </a:spcAft>
                      </a:pPr>
                      <a:r>
                        <a:rPr lang="en-US" sz="1800" i="1">
                          <a:effectLst/>
                        </a:rPr>
                        <a:t>5%</a:t>
                      </a:r>
                      <a:endParaRPr lang="ru-RU" sz="1800" i="1">
                        <a:effectLst/>
                        <a:latin typeface="Times New Roman"/>
                        <a:ea typeface="Times New Roman"/>
                      </a:endParaRPr>
                    </a:p>
                  </a:txBody>
                  <a:tcPr marL="68580" marR="68580" marT="0" marB="0"/>
                </a:tc>
              </a:tr>
              <a:tr h="403245">
                <a:tc>
                  <a:txBody>
                    <a:bodyPr/>
                    <a:lstStyle/>
                    <a:p>
                      <a:pPr algn="just">
                        <a:spcAft>
                          <a:spcPts val="0"/>
                        </a:spcAft>
                      </a:pPr>
                      <a:r>
                        <a:rPr lang="ru-RU" sz="1800" i="1">
                          <a:effectLst/>
                        </a:rPr>
                        <a:t>Норма отдачи на капитал в реальном выражении, </a:t>
                      </a:r>
                      <a:r>
                        <a:rPr lang="en-US" sz="1800" i="1">
                          <a:effectLst/>
                        </a:rPr>
                        <a:t>Y</a:t>
                      </a:r>
                      <a:r>
                        <a:rPr lang="en-US" sz="1800" i="1" baseline="-25000">
                          <a:effectLst/>
                        </a:rPr>
                        <a:t>r</a:t>
                      </a:r>
                      <a:endParaRPr lang="ru-RU" sz="1800" i="1">
                        <a:effectLst/>
                        <a:latin typeface="Times New Roman"/>
                        <a:ea typeface="Times New Roman"/>
                      </a:endParaRPr>
                    </a:p>
                  </a:txBody>
                  <a:tcPr marL="68580" marR="68580" marT="0" marB="0"/>
                </a:tc>
                <a:tc>
                  <a:txBody>
                    <a:bodyPr/>
                    <a:lstStyle/>
                    <a:p>
                      <a:pPr>
                        <a:spcAft>
                          <a:spcPts val="0"/>
                        </a:spcAft>
                      </a:pPr>
                      <a:r>
                        <a:rPr lang="ru-RU" sz="1800" i="1">
                          <a:effectLst/>
                        </a:rPr>
                        <a:t>10 %</a:t>
                      </a:r>
                      <a:endParaRPr lang="ru-RU" sz="1800" i="1">
                        <a:effectLst/>
                        <a:latin typeface="Times New Roman"/>
                        <a:ea typeface="Times New Roman"/>
                      </a:endParaRPr>
                    </a:p>
                  </a:txBody>
                  <a:tcPr marL="68580" marR="68580" marT="0" marB="0"/>
                </a:tc>
              </a:tr>
              <a:tr h="403245">
                <a:tc>
                  <a:txBody>
                    <a:bodyPr/>
                    <a:lstStyle/>
                    <a:p>
                      <a:pPr algn="just">
                        <a:spcAft>
                          <a:spcPts val="0"/>
                        </a:spcAft>
                      </a:pPr>
                      <a:r>
                        <a:rPr lang="ru-RU" sz="1800" i="1">
                          <a:effectLst/>
                        </a:rPr>
                        <a:t>Ставка процента возврата капитала, </a:t>
                      </a:r>
                      <a:r>
                        <a:rPr lang="en-US" sz="1800" i="1">
                          <a:effectLst/>
                        </a:rPr>
                        <a:t>i</a:t>
                      </a:r>
                      <a:r>
                        <a:rPr lang="en-US" sz="1800" i="1" baseline="-25000">
                          <a:effectLst/>
                        </a:rPr>
                        <a:t>s</a:t>
                      </a:r>
                      <a:endParaRPr lang="ru-RU" sz="1800" i="1">
                        <a:effectLst/>
                        <a:latin typeface="Times New Roman"/>
                        <a:ea typeface="Times New Roman"/>
                      </a:endParaRPr>
                    </a:p>
                  </a:txBody>
                  <a:tcPr marL="68580" marR="68580" marT="0" marB="0"/>
                </a:tc>
                <a:tc>
                  <a:txBody>
                    <a:bodyPr/>
                    <a:lstStyle/>
                    <a:p>
                      <a:pPr>
                        <a:spcAft>
                          <a:spcPts val="0"/>
                        </a:spcAft>
                      </a:pPr>
                      <a:r>
                        <a:rPr lang="ru-RU" sz="1800" i="1">
                          <a:effectLst/>
                        </a:rPr>
                        <a:t>0%</a:t>
                      </a:r>
                      <a:r>
                        <a:rPr lang="en-US" sz="1800" i="1">
                          <a:effectLst/>
                        </a:rPr>
                        <a:t> (</a:t>
                      </a:r>
                      <a:r>
                        <a:rPr lang="ru-RU" sz="1800" i="1">
                          <a:effectLst/>
                        </a:rPr>
                        <a:t>Ринг)</a:t>
                      </a:r>
                      <a:endParaRPr lang="ru-RU" sz="1800" i="1">
                        <a:effectLst/>
                        <a:latin typeface="Times New Roman"/>
                        <a:ea typeface="Times New Roman"/>
                      </a:endParaRPr>
                    </a:p>
                  </a:txBody>
                  <a:tcPr marL="68580" marR="68580" marT="0" marB="0"/>
                </a:tc>
              </a:tr>
              <a:tr h="403245">
                <a:tc>
                  <a:txBody>
                    <a:bodyPr/>
                    <a:lstStyle/>
                    <a:p>
                      <a:pPr algn="just">
                        <a:spcAft>
                          <a:spcPts val="0"/>
                        </a:spcAft>
                      </a:pPr>
                      <a:r>
                        <a:rPr lang="ru-RU" sz="1800" i="1">
                          <a:effectLst/>
                        </a:rPr>
                        <a:t>Прогнозируемый относительный износ улучшений, </a:t>
                      </a:r>
                      <a:r>
                        <a:rPr lang="en-US" sz="1800" i="1">
                          <a:effectLst/>
                        </a:rPr>
                        <a:t>d</a:t>
                      </a:r>
                      <a:r>
                        <a:rPr lang="en-US" sz="1800" i="1" baseline="-25000">
                          <a:effectLst/>
                        </a:rPr>
                        <a:t>B</a:t>
                      </a:r>
                      <a:endParaRPr lang="ru-RU" sz="1800" i="1">
                        <a:effectLst/>
                        <a:latin typeface="Times New Roman"/>
                        <a:ea typeface="Times New Roman"/>
                      </a:endParaRPr>
                    </a:p>
                  </a:txBody>
                  <a:tcPr marL="68580" marR="68580" marT="0" marB="0"/>
                </a:tc>
                <a:tc>
                  <a:txBody>
                    <a:bodyPr/>
                    <a:lstStyle/>
                    <a:p>
                      <a:pPr>
                        <a:spcAft>
                          <a:spcPts val="0"/>
                        </a:spcAft>
                      </a:pPr>
                      <a:r>
                        <a:rPr lang="ru-RU" sz="1800" i="1">
                          <a:effectLst/>
                        </a:rPr>
                        <a:t>20</a:t>
                      </a:r>
                      <a:r>
                        <a:rPr lang="en-US" sz="1800" i="1">
                          <a:effectLst/>
                        </a:rPr>
                        <a:t>%</a:t>
                      </a:r>
                      <a:endParaRPr lang="ru-RU" sz="1800" i="1">
                        <a:effectLst/>
                        <a:latin typeface="Times New Roman"/>
                        <a:ea typeface="Times New Roman"/>
                      </a:endParaRPr>
                    </a:p>
                  </a:txBody>
                  <a:tcPr marL="68580" marR="68580" marT="0" marB="0"/>
                </a:tc>
              </a:tr>
              <a:tr h="403245">
                <a:tc>
                  <a:txBody>
                    <a:bodyPr/>
                    <a:lstStyle/>
                    <a:p>
                      <a:pPr algn="just">
                        <a:spcAft>
                          <a:spcPts val="0"/>
                        </a:spcAft>
                      </a:pPr>
                      <a:r>
                        <a:rPr lang="ru-RU" sz="1800" i="1">
                          <a:effectLst/>
                        </a:rPr>
                        <a:t>Прогнозируемое изменение цен на землю, </a:t>
                      </a:r>
                      <a:r>
                        <a:rPr lang="en-US" sz="1800" i="1">
                          <a:effectLst/>
                        </a:rPr>
                        <a:t>a</a:t>
                      </a:r>
                      <a:r>
                        <a:rPr lang="en-US" sz="1800" i="1" baseline="-25000">
                          <a:effectLst/>
                        </a:rPr>
                        <a:t>L</a:t>
                      </a:r>
                      <a:r>
                        <a:rPr lang="ru-RU" sz="1800" i="1">
                          <a:effectLst/>
                        </a:rPr>
                        <a:t> </a:t>
                      </a:r>
                      <a:endParaRPr lang="ru-RU" sz="1800" i="1">
                        <a:effectLst/>
                        <a:latin typeface="Times New Roman"/>
                        <a:ea typeface="Times New Roman"/>
                      </a:endParaRPr>
                    </a:p>
                  </a:txBody>
                  <a:tcPr marL="68580" marR="68580" marT="0" marB="0"/>
                </a:tc>
                <a:tc>
                  <a:txBody>
                    <a:bodyPr/>
                    <a:lstStyle/>
                    <a:p>
                      <a:pPr>
                        <a:spcAft>
                          <a:spcPts val="0"/>
                        </a:spcAft>
                      </a:pPr>
                      <a:r>
                        <a:rPr lang="ru-RU" sz="1800" i="1">
                          <a:effectLst/>
                        </a:rPr>
                        <a:t>+40% за 5 лет</a:t>
                      </a:r>
                      <a:endParaRPr lang="ru-RU" sz="1800" i="1">
                        <a:effectLst/>
                        <a:latin typeface="Times New Roman"/>
                        <a:ea typeface="Times New Roman"/>
                      </a:endParaRPr>
                    </a:p>
                  </a:txBody>
                  <a:tcPr marL="68580" marR="68580" marT="0" marB="0"/>
                </a:tc>
              </a:tr>
              <a:tr h="403245">
                <a:tc>
                  <a:txBody>
                    <a:bodyPr/>
                    <a:lstStyle/>
                    <a:p>
                      <a:pPr algn="just">
                        <a:spcAft>
                          <a:spcPts val="0"/>
                        </a:spcAft>
                      </a:pPr>
                      <a:r>
                        <a:rPr lang="ru-RU" sz="1800" i="1" dirty="0">
                          <a:effectLst/>
                        </a:rPr>
                        <a:t>Прогнозируемое изменение цен на улучшения, </a:t>
                      </a:r>
                      <a:r>
                        <a:rPr lang="en-US" sz="1800" i="1" dirty="0" err="1">
                          <a:effectLst/>
                        </a:rPr>
                        <a:t>a</a:t>
                      </a:r>
                      <a:r>
                        <a:rPr lang="en-US" sz="1800" i="1" baseline="-25000" dirty="0" err="1">
                          <a:effectLst/>
                        </a:rPr>
                        <a:t>B</a:t>
                      </a:r>
                      <a:r>
                        <a:rPr lang="ru-RU" sz="1800" i="1" dirty="0">
                          <a:effectLst/>
                        </a:rPr>
                        <a:t> </a:t>
                      </a:r>
                      <a:endParaRPr lang="ru-RU" sz="1800" i="1" dirty="0">
                        <a:effectLst/>
                        <a:latin typeface="Times New Roman"/>
                        <a:ea typeface="Times New Roman"/>
                      </a:endParaRPr>
                    </a:p>
                  </a:txBody>
                  <a:tcPr marL="68580" marR="68580" marT="0" marB="0"/>
                </a:tc>
                <a:tc>
                  <a:txBody>
                    <a:bodyPr/>
                    <a:lstStyle/>
                    <a:p>
                      <a:pPr>
                        <a:spcAft>
                          <a:spcPts val="0"/>
                        </a:spcAft>
                      </a:pPr>
                      <a:r>
                        <a:rPr lang="ru-RU" sz="1800" i="1" dirty="0">
                          <a:effectLst/>
                        </a:rPr>
                        <a:t>+20% за 5 лет</a:t>
                      </a:r>
                      <a:endParaRPr lang="ru-RU" sz="1800" i="1" dirty="0">
                        <a:effectLst/>
                        <a:latin typeface="Times New Roman"/>
                        <a:ea typeface="Times New Roman"/>
                      </a:endParaRPr>
                    </a:p>
                  </a:txBody>
                  <a:tcPr marL="68580" marR="68580" marT="0" marB="0"/>
                </a:tc>
              </a:tr>
            </a:tbl>
          </a:graphicData>
        </a:graphic>
      </p:graphicFrame>
      <p:sp>
        <p:nvSpPr>
          <p:cNvPr id="4" name="Rectangle 1"/>
          <p:cNvSpPr>
            <a:spLocks noChangeArrowheads="1"/>
          </p:cNvSpPr>
          <p:nvPr/>
        </p:nvSpPr>
        <p:spPr bwMode="auto">
          <a:xfrm>
            <a:off x="251520" y="260648"/>
            <a:ext cx="717232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a:defRPr>
                <a:solidFill>
                  <a:schemeClr val="tx1"/>
                </a:solidFill>
                <a:latin typeface="Arial" pitchFamily="34" charset="0"/>
                <a:cs typeface="Arial" pitchFamily="34" charset="0"/>
              </a:defRPr>
            </a:lvl1pPr>
            <a:lvl2pPr algn="l">
              <a:defRPr>
                <a:solidFill>
                  <a:schemeClr val="tx1"/>
                </a:solidFill>
                <a:latin typeface="Arial" pitchFamily="34" charset="0"/>
                <a:cs typeface="Arial" pitchFamily="34" charset="0"/>
              </a:defRPr>
            </a:lvl2pPr>
            <a:lvl3pPr algn="l">
              <a:defRPr>
                <a:solidFill>
                  <a:schemeClr val="tx1"/>
                </a:solidFill>
                <a:latin typeface="Arial" pitchFamily="34" charset="0"/>
                <a:cs typeface="Arial" pitchFamily="34" charset="0"/>
              </a:defRPr>
            </a:lvl3pPr>
            <a:lvl4pPr algn="l">
              <a:defRPr>
                <a:solidFill>
                  <a:schemeClr val="tx1"/>
                </a:solidFill>
                <a:latin typeface="Arial" pitchFamily="34" charset="0"/>
                <a:cs typeface="Arial" pitchFamily="34" charset="0"/>
              </a:defRPr>
            </a:lvl4pPr>
            <a:lvl5pPr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Пример</a:t>
            </a:r>
            <a:endParaRPr kumimoji="0" lang="ru-RU" alt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Требуется определить стоимость объекта недвижимости – земельного участка с улучшениями. </a:t>
            </a:r>
            <a:endParaRPr kumimoji="0" lang="ru-RU" altLang="ru-RU"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43100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55F17B8-0D60-7243-AA62-A4A0EB71FF68}" type="slidenum">
              <a:rPr lang="ru-RU" altLang="ru-RU" smtClean="0"/>
              <a:pPr/>
              <a:t>15</a:t>
            </a:fld>
            <a:endParaRPr lang="ru-RU" altLang="ru-RU"/>
          </a:p>
        </p:txBody>
      </p:sp>
      <p:graphicFrame>
        <p:nvGraphicFramePr>
          <p:cNvPr id="3" name="Таблица 2"/>
          <p:cNvGraphicFramePr>
            <a:graphicFrameLocks noGrp="1"/>
          </p:cNvGraphicFramePr>
          <p:nvPr>
            <p:extLst>
              <p:ext uri="{D42A27DB-BD31-4B8C-83A1-F6EECF244321}">
                <p14:modId xmlns:p14="http://schemas.microsoft.com/office/powerpoint/2010/main" val="35571264"/>
              </p:ext>
            </p:extLst>
          </p:nvPr>
        </p:nvGraphicFramePr>
        <p:xfrm>
          <a:off x="467543" y="764701"/>
          <a:ext cx="8280922" cy="4437446"/>
        </p:xfrm>
        <a:graphic>
          <a:graphicData uri="http://schemas.openxmlformats.org/drawingml/2006/table">
            <a:tbl>
              <a:tblPr firstRow="1" firstCol="1" bandRow="1">
                <a:tableStyleId>{5C22544A-7EE6-4342-B048-85BDC9FD1C3A}</a:tableStyleId>
              </a:tblPr>
              <a:tblGrid>
                <a:gridCol w="934759"/>
                <a:gridCol w="1081466"/>
                <a:gridCol w="1382124"/>
                <a:gridCol w="1081853"/>
                <a:gridCol w="1868568"/>
                <a:gridCol w="1932152"/>
              </a:tblGrid>
              <a:tr h="778006">
                <a:tc>
                  <a:txBody>
                    <a:bodyPr/>
                    <a:lstStyle/>
                    <a:p>
                      <a:pPr algn="ctr">
                        <a:spcAft>
                          <a:spcPts val="0"/>
                        </a:spcAft>
                      </a:pPr>
                      <a:r>
                        <a:rPr lang="ru-RU" sz="1800" dirty="0">
                          <a:effectLst/>
                        </a:rPr>
                        <a:t>Год</a:t>
                      </a:r>
                      <a:r>
                        <a:rPr lang="en-US" sz="1800" dirty="0">
                          <a:effectLst/>
                        </a:rPr>
                        <a:t>,</a:t>
                      </a:r>
                      <a:endParaRPr lang="ru-RU" sz="1800" dirty="0">
                        <a:effectLst/>
                      </a:endParaRPr>
                    </a:p>
                    <a:p>
                      <a:pPr algn="ctr">
                        <a:spcAft>
                          <a:spcPts val="0"/>
                        </a:spcAft>
                      </a:pPr>
                      <a:r>
                        <a:rPr lang="en-US" sz="1800" dirty="0">
                          <a:effectLst/>
                        </a:rPr>
                        <a:t>q</a:t>
                      </a:r>
                      <a:endParaRPr lang="ru-RU" sz="1800" dirty="0">
                        <a:effectLst/>
                        <a:latin typeface="Times New Roman"/>
                        <a:ea typeface="Times New Roman"/>
                      </a:endParaRPr>
                    </a:p>
                  </a:txBody>
                  <a:tcPr marL="68580" marR="68580" marT="0" marB="0"/>
                </a:tc>
                <a:tc>
                  <a:txBody>
                    <a:bodyPr/>
                    <a:lstStyle/>
                    <a:p>
                      <a:pPr indent="243840" algn="ctr">
                        <a:spcAft>
                          <a:spcPts val="0"/>
                        </a:spcAft>
                      </a:pPr>
                      <a:r>
                        <a:rPr lang="ru-RU" sz="1800" dirty="0">
                          <a:effectLst/>
                        </a:rPr>
                        <a:t>Доход, </a:t>
                      </a:r>
                    </a:p>
                    <a:p>
                      <a:pPr indent="243840" algn="ctr">
                        <a:spcAft>
                          <a:spcPts val="0"/>
                        </a:spcAft>
                      </a:pPr>
                      <a:r>
                        <a:rPr lang="en-US" sz="1800" dirty="0">
                          <a:effectLst/>
                        </a:rPr>
                        <a:t>I</a:t>
                      </a:r>
                      <a:endParaRPr lang="ru-RU" sz="1800" dirty="0">
                        <a:effectLst/>
                        <a:latin typeface="Times New Roman"/>
                        <a:ea typeface="Times New Roman"/>
                      </a:endParaRPr>
                    </a:p>
                  </a:txBody>
                  <a:tcPr marL="68580" marR="68580" marT="0" marB="0"/>
                </a:tc>
                <a:tc>
                  <a:txBody>
                    <a:bodyPr/>
                    <a:lstStyle/>
                    <a:p>
                      <a:pPr algn="ctr">
                        <a:spcAft>
                          <a:spcPts val="0"/>
                        </a:spcAft>
                      </a:pPr>
                      <a:r>
                        <a:rPr lang="ru-RU" sz="1800">
                          <a:effectLst/>
                        </a:rPr>
                        <a:t>Возврат</a:t>
                      </a:r>
                    </a:p>
                    <a:p>
                      <a:pPr algn="ctr">
                        <a:spcAft>
                          <a:spcPts val="0"/>
                        </a:spcAft>
                      </a:pPr>
                      <a:r>
                        <a:rPr lang="ru-RU" sz="1800">
                          <a:effectLst/>
                        </a:rPr>
                        <a:t> капитала</a:t>
                      </a:r>
                      <a:r>
                        <a:rPr lang="en-US" sz="1800">
                          <a:effectLst/>
                        </a:rPr>
                        <a:t>, </a:t>
                      </a:r>
                      <a:endParaRPr lang="ru-RU" sz="1800">
                        <a:effectLst/>
                        <a:latin typeface="Times New Roman"/>
                        <a:ea typeface="Times New Roman"/>
                      </a:endParaRPr>
                    </a:p>
                  </a:txBody>
                  <a:tcPr marL="68580" marR="68580" marT="0" marB="0"/>
                </a:tc>
                <a:tc>
                  <a:txBody>
                    <a:bodyPr/>
                    <a:lstStyle/>
                    <a:p>
                      <a:pPr algn="ctr">
                        <a:spcAft>
                          <a:spcPts val="0"/>
                        </a:spcAft>
                      </a:pPr>
                      <a:r>
                        <a:rPr lang="ru-RU" sz="1800" dirty="0">
                          <a:effectLst/>
                        </a:rPr>
                        <a:t>Итого</a:t>
                      </a:r>
                      <a:r>
                        <a:rPr lang="en-US" sz="1800" dirty="0">
                          <a:effectLst/>
                        </a:rPr>
                        <a:t>, </a:t>
                      </a:r>
                      <a:endParaRPr lang="ru-RU" sz="1800" dirty="0">
                        <a:effectLst/>
                      </a:endParaRPr>
                    </a:p>
                  </a:txBody>
                  <a:tcPr marL="68580" marR="68580" marT="0" marB="0"/>
                </a:tc>
                <a:tc>
                  <a:txBody>
                    <a:bodyPr/>
                    <a:lstStyle/>
                    <a:p>
                      <a:pPr algn="ctr">
                        <a:spcAft>
                          <a:spcPts val="0"/>
                        </a:spcAft>
                      </a:pPr>
                      <a:r>
                        <a:rPr lang="ru-RU" sz="1800">
                          <a:effectLst/>
                        </a:rPr>
                        <a:t>Фактор дисконта*</a:t>
                      </a:r>
                    </a:p>
                    <a:p>
                      <a:pPr algn="ctr">
                        <a:spcAft>
                          <a:spcPts val="0"/>
                        </a:spcAft>
                      </a:pPr>
                      <a:r>
                        <a:rPr lang="en-US" sz="1800">
                          <a:effectLst/>
                        </a:rPr>
                        <a:t>1/(1+Y)</a:t>
                      </a:r>
                      <a:r>
                        <a:rPr lang="en-US" sz="1800" baseline="30000">
                          <a:effectLst/>
                        </a:rPr>
                        <a:t>q</a:t>
                      </a:r>
                      <a:endParaRPr lang="ru-RU" sz="1800">
                        <a:effectLst/>
                        <a:latin typeface="Times New Roman"/>
                        <a:ea typeface="Times New Roman"/>
                      </a:endParaRPr>
                    </a:p>
                  </a:txBody>
                  <a:tcPr marL="68580" marR="68580" marT="0" marB="0"/>
                </a:tc>
                <a:tc>
                  <a:txBody>
                    <a:bodyPr/>
                    <a:lstStyle/>
                    <a:p>
                      <a:pPr algn="ctr">
                        <a:spcAft>
                          <a:spcPts val="0"/>
                        </a:spcAft>
                      </a:pPr>
                      <a:r>
                        <a:rPr lang="ru-RU" sz="1800">
                          <a:effectLst/>
                        </a:rPr>
                        <a:t>Текущая стоимость</a:t>
                      </a:r>
                    </a:p>
                    <a:p>
                      <a:pPr algn="ctr">
                        <a:spcAft>
                          <a:spcPts val="0"/>
                        </a:spcAft>
                      </a:pPr>
                      <a:r>
                        <a:rPr lang="en-US" sz="1800">
                          <a:effectLst/>
                        </a:rPr>
                        <a:t>PV</a:t>
                      </a:r>
                      <a:endParaRPr lang="ru-RU" sz="1800">
                        <a:effectLst/>
                        <a:latin typeface="Times New Roman"/>
                        <a:ea typeface="Times New Roman"/>
                      </a:endParaRPr>
                    </a:p>
                  </a:txBody>
                  <a:tcPr marL="68580" marR="68580" marT="0" marB="0"/>
                </a:tc>
              </a:tr>
              <a:tr h="324169">
                <a:tc>
                  <a:txBody>
                    <a:bodyPr/>
                    <a:lstStyle/>
                    <a:p>
                      <a:pPr algn="ctr">
                        <a:spcAft>
                          <a:spcPts val="0"/>
                        </a:spcAft>
                      </a:pPr>
                      <a:r>
                        <a:rPr lang="ru-RU" sz="1800">
                          <a:effectLst/>
                        </a:rPr>
                        <a:t>1</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1050</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281,74</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768,26</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0,87</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665,16</a:t>
                      </a:r>
                      <a:endParaRPr lang="ru-RU" sz="1800">
                        <a:effectLst/>
                        <a:latin typeface="Times New Roman"/>
                        <a:ea typeface="Times New Roman"/>
                      </a:endParaRPr>
                    </a:p>
                  </a:txBody>
                  <a:tcPr marL="68580" marR="68580" marT="0" marB="0" anchor="b"/>
                </a:tc>
              </a:tr>
              <a:tr h="324169">
                <a:tc>
                  <a:txBody>
                    <a:bodyPr/>
                    <a:lstStyle/>
                    <a:p>
                      <a:pPr algn="ctr">
                        <a:spcAft>
                          <a:spcPts val="0"/>
                        </a:spcAft>
                      </a:pPr>
                      <a:r>
                        <a:rPr lang="ru-RU" sz="1800">
                          <a:effectLst/>
                        </a:rPr>
                        <a:t>2</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1103</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281,74</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820,76</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0,75</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615,25</a:t>
                      </a:r>
                      <a:endParaRPr lang="ru-RU" sz="1800">
                        <a:effectLst/>
                        <a:latin typeface="Times New Roman"/>
                        <a:ea typeface="Times New Roman"/>
                      </a:endParaRPr>
                    </a:p>
                  </a:txBody>
                  <a:tcPr marL="68580" marR="68580" marT="0" marB="0" anchor="b"/>
                </a:tc>
              </a:tr>
              <a:tr h="324169">
                <a:tc>
                  <a:txBody>
                    <a:bodyPr/>
                    <a:lstStyle/>
                    <a:p>
                      <a:pPr algn="ctr">
                        <a:spcAft>
                          <a:spcPts val="0"/>
                        </a:spcAft>
                      </a:pPr>
                      <a:r>
                        <a:rPr lang="ru-RU" sz="1800">
                          <a:effectLst/>
                        </a:rPr>
                        <a:t>3</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1158</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281,74</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875,88</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0,65</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568,46</a:t>
                      </a:r>
                      <a:endParaRPr lang="ru-RU" sz="1800">
                        <a:effectLst/>
                        <a:latin typeface="Times New Roman"/>
                        <a:ea typeface="Times New Roman"/>
                      </a:endParaRPr>
                    </a:p>
                  </a:txBody>
                  <a:tcPr marL="68580" marR="68580" marT="0" marB="0" anchor="b"/>
                </a:tc>
              </a:tr>
              <a:tr h="324169">
                <a:tc>
                  <a:txBody>
                    <a:bodyPr/>
                    <a:lstStyle/>
                    <a:p>
                      <a:pPr algn="ctr">
                        <a:spcAft>
                          <a:spcPts val="0"/>
                        </a:spcAft>
                      </a:pPr>
                      <a:r>
                        <a:rPr lang="ru-RU" sz="1800">
                          <a:effectLst/>
                        </a:rPr>
                        <a:t>4</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1216</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281,74</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dirty="0">
                          <a:effectLst/>
                        </a:rPr>
                        <a:t>933,77</a:t>
                      </a:r>
                      <a:endParaRPr lang="ru-RU" sz="1800" dirty="0">
                        <a:effectLst/>
                        <a:latin typeface="Times New Roman"/>
                        <a:ea typeface="Times New Roman"/>
                      </a:endParaRPr>
                    </a:p>
                  </a:txBody>
                  <a:tcPr marL="68580" marR="68580" marT="0" marB="0" anchor="b"/>
                </a:tc>
                <a:tc>
                  <a:txBody>
                    <a:bodyPr/>
                    <a:lstStyle/>
                    <a:p>
                      <a:pPr algn="ctr">
                        <a:spcAft>
                          <a:spcPts val="0"/>
                        </a:spcAft>
                      </a:pPr>
                      <a:r>
                        <a:rPr lang="ru-RU" sz="1800">
                          <a:effectLst/>
                        </a:rPr>
                        <a:t>0,56</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524,70</a:t>
                      </a:r>
                      <a:endParaRPr lang="ru-RU" sz="1800">
                        <a:effectLst/>
                        <a:latin typeface="Times New Roman"/>
                        <a:ea typeface="Times New Roman"/>
                      </a:endParaRPr>
                    </a:p>
                  </a:txBody>
                  <a:tcPr marL="68580" marR="68580" marT="0" marB="0" anchor="b"/>
                </a:tc>
              </a:tr>
              <a:tr h="324169">
                <a:tc>
                  <a:txBody>
                    <a:bodyPr/>
                    <a:lstStyle/>
                    <a:p>
                      <a:pPr algn="ctr">
                        <a:spcAft>
                          <a:spcPts val="0"/>
                        </a:spcAft>
                      </a:pPr>
                      <a:r>
                        <a:rPr lang="ru-RU" sz="1800">
                          <a:effectLst/>
                        </a:rPr>
                        <a:t>5</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1276</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dirty="0">
                          <a:effectLst/>
                        </a:rPr>
                        <a:t>281,74</a:t>
                      </a:r>
                      <a:endParaRPr lang="ru-RU" sz="1800" dirty="0">
                        <a:effectLst/>
                        <a:latin typeface="Times New Roman"/>
                        <a:ea typeface="Times New Roman"/>
                      </a:endParaRPr>
                    </a:p>
                  </a:txBody>
                  <a:tcPr marL="68580" marR="68580" marT="0" marB="0" anchor="b"/>
                </a:tc>
                <a:tc>
                  <a:txBody>
                    <a:bodyPr/>
                    <a:lstStyle/>
                    <a:p>
                      <a:pPr algn="ctr">
                        <a:spcAft>
                          <a:spcPts val="0"/>
                        </a:spcAft>
                      </a:pPr>
                      <a:r>
                        <a:rPr lang="ru-RU" sz="1800">
                          <a:effectLst/>
                        </a:rPr>
                        <a:t>994,54</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0,49</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dirty="0">
                          <a:effectLst/>
                        </a:rPr>
                        <a:t>483,85</a:t>
                      </a:r>
                      <a:endParaRPr lang="ru-RU" sz="1800" dirty="0">
                        <a:effectLst/>
                        <a:latin typeface="Times New Roman"/>
                        <a:ea typeface="Times New Roman"/>
                      </a:endParaRPr>
                    </a:p>
                  </a:txBody>
                  <a:tcPr marL="68580" marR="68580" marT="0" marB="0" anchor="b"/>
                </a:tc>
              </a:tr>
              <a:tr h="324169">
                <a:tc gridSpan="3">
                  <a:txBody>
                    <a:bodyPr/>
                    <a:lstStyle/>
                    <a:p>
                      <a:pPr>
                        <a:spcAft>
                          <a:spcPts val="0"/>
                        </a:spcAft>
                      </a:pPr>
                      <a:r>
                        <a:rPr lang="ru-RU" sz="1800">
                          <a:effectLst/>
                        </a:rPr>
                        <a:t>Итого текущая стоимость </a:t>
                      </a:r>
                      <a:endParaRPr lang="ru-RU" sz="1800">
                        <a:effectLst/>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nchor="b"/>
                </a:tc>
                <a:tc>
                  <a:txBody>
                    <a:bodyPr/>
                    <a:lstStyle/>
                    <a:p>
                      <a:endParaRPr lang="ru-RU" sz="1800">
                        <a:effectLst/>
                        <a:latin typeface="Times New Roman"/>
                      </a:endParaRPr>
                    </a:p>
                  </a:txBody>
                  <a:tcPr marL="68580" marR="68580" marT="0" marB="0" anchor="b"/>
                </a:tc>
                <a:tc>
                  <a:txBody>
                    <a:bodyPr/>
                    <a:lstStyle/>
                    <a:p>
                      <a:pPr algn="ctr">
                        <a:spcAft>
                          <a:spcPts val="0"/>
                        </a:spcAft>
                      </a:pPr>
                      <a:r>
                        <a:rPr lang="ru-RU" sz="1800">
                          <a:effectLst/>
                        </a:rPr>
                        <a:t>2857,42</a:t>
                      </a:r>
                      <a:endParaRPr lang="ru-RU" sz="1800">
                        <a:effectLst/>
                        <a:latin typeface="Times New Roman"/>
                        <a:ea typeface="Times New Roman"/>
                      </a:endParaRPr>
                    </a:p>
                  </a:txBody>
                  <a:tcPr marL="68580" marR="68580" marT="0" marB="0" anchor="b"/>
                </a:tc>
              </a:tr>
              <a:tr h="324169">
                <a:tc gridSpan="3">
                  <a:txBody>
                    <a:bodyPr/>
                    <a:lstStyle/>
                    <a:p>
                      <a:pPr>
                        <a:spcAft>
                          <a:spcPts val="0"/>
                        </a:spcAft>
                      </a:pPr>
                      <a:r>
                        <a:rPr lang="ru-RU" sz="1800">
                          <a:effectLst/>
                        </a:rPr>
                        <a:t>Плюс реверсия</a:t>
                      </a:r>
                      <a:r>
                        <a:rPr lang="en-US" sz="1800">
                          <a:effectLst/>
                        </a:rPr>
                        <a:t>, V</a:t>
                      </a:r>
                      <a:r>
                        <a:rPr lang="en-US" sz="1800" baseline="-25000">
                          <a:effectLst/>
                        </a:rPr>
                        <a:t>k</a:t>
                      </a:r>
                      <a:endParaRPr lang="ru-RU" sz="18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a:txBody>
                    <a:bodyPr/>
                    <a:lstStyle/>
                    <a:p>
                      <a:pPr algn="ctr">
                        <a:spcAft>
                          <a:spcPts val="0"/>
                        </a:spcAft>
                      </a:pPr>
                      <a:r>
                        <a:rPr lang="ru-RU" sz="1800">
                          <a:effectLst/>
                        </a:rPr>
                        <a:t>7454,81</a:t>
                      </a:r>
                      <a:endParaRPr lang="ru-RU" sz="1800">
                        <a:effectLst/>
                        <a:latin typeface="Times New Roman"/>
                        <a:ea typeface="Times New Roman"/>
                      </a:endParaRPr>
                    </a:p>
                  </a:txBody>
                  <a:tcPr marL="68580" marR="68580" marT="0" marB="0" anchor="ctr"/>
                </a:tc>
                <a:tc>
                  <a:txBody>
                    <a:bodyPr/>
                    <a:lstStyle/>
                    <a:p>
                      <a:pPr algn="ctr">
                        <a:spcAft>
                          <a:spcPts val="0"/>
                        </a:spcAft>
                      </a:pPr>
                      <a:r>
                        <a:rPr lang="ru-RU" sz="1800">
                          <a:effectLst/>
                        </a:rPr>
                        <a:t>0,49</a:t>
                      </a:r>
                      <a:endParaRPr lang="ru-RU" sz="1800">
                        <a:effectLst/>
                        <a:latin typeface="Times New Roman"/>
                        <a:ea typeface="Times New Roman"/>
                      </a:endParaRPr>
                    </a:p>
                  </a:txBody>
                  <a:tcPr marL="68580" marR="68580" marT="0" marB="0" anchor="ctr"/>
                </a:tc>
                <a:tc>
                  <a:txBody>
                    <a:bodyPr/>
                    <a:lstStyle/>
                    <a:p>
                      <a:pPr algn="ctr">
                        <a:spcAft>
                          <a:spcPts val="0"/>
                        </a:spcAft>
                      </a:pPr>
                      <a:r>
                        <a:rPr lang="ru-RU" sz="1800">
                          <a:effectLst/>
                        </a:rPr>
                        <a:t>3626,82</a:t>
                      </a:r>
                      <a:endParaRPr lang="ru-RU" sz="1800">
                        <a:effectLst/>
                        <a:latin typeface="Times New Roman"/>
                        <a:ea typeface="Times New Roman"/>
                      </a:endParaRPr>
                    </a:p>
                  </a:txBody>
                  <a:tcPr marL="68580" marR="68580" marT="0" marB="0" anchor="ctr"/>
                </a:tc>
              </a:tr>
              <a:tr h="324169">
                <a:tc gridSpan="3">
                  <a:txBody>
                    <a:bodyPr/>
                    <a:lstStyle/>
                    <a:p>
                      <a:pPr>
                        <a:spcAft>
                          <a:spcPts val="0"/>
                        </a:spcAft>
                      </a:pPr>
                      <a:r>
                        <a:rPr lang="ru-RU" sz="1800">
                          <a:effectLst/>
                        </a:rPr>
                        <a:t>Плюс возврат капитала</a:t>
                      </a:r>
                      <a:r>
                        <a:rPr lang="en-US" sz="1800">
                          <a:effectLst/>
                        </a:rPr>
                        <a:t>,  S</a:t>
                      </a:r>
                      <a:r>
                        <a:rPr lang="en-US" sz="1800" baseline="-25000">
                          <a:effectLst/>
                        </a:rPr>
                        <a:t>k</a:t>
                      </a:r>
                      <a:r>
                        <a:rPr lang="ru-RU" sz="1800">
                          <a:effectLst/>
                        </a:rPr>
                        <a:t> </a:t>
                      </a:r>
                      <a:endParaRPr lang="ru-RU" sz="18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a:txBody>
                    <a:bodyPr/>
                    <a:lstStyle/>
                    <a:p>
                      <a:pPr algn="ctr">
                        <a:spcAft>
                          <a:spcPts val="0"/>
                        </a:spcAft>
                      </a:pPr>
                      <a:r>
                        <a:rPr lang="ru-RU" sz="1800">
                          <a:effectLst/>
                        </a:rPr>
                        <a:t>1408,70</a:t>
                      </a:r>
                      <a:endParaRPr lang="ru-RU" sz="1800">
                        <a:effectLst/>
                        <a:latin typeface="Times New Roman"/>
                        <a:ea typeface="Times New Roman"/>
                      </a:endParaRPr>
                    </a:p>
                  </a:txBody>
                  <a:tcPr marL="68580" marR="68580" marT="0" marB="0" anchor="ctr"/>
                </a:tc>
                <a:tc>
                  <a:txBody>
                    <a:bodyPr/>
                    <a:lstStyle/>
                    <a:p>
                      <a:pPr algn="ctr">
                        <a:spcAft>
                          <a:spcPts val="0"/>
                        </a:spcAft>
                      </a:pPr>
                      <a:r>
                        <a:rPr lang="ru-RU" sz="1800">
                          <a:effectLst/>
                        </a:rPr>
                        <a:t>0,49</a:t>
                      </a:r>
                      <a:endParaRPr lang="ru-RU" sz="1800">
                        <a:effectLst/>
                        <a:latin typeface="Times New Roman"/>
                        <a:ea typeface="Times New Roman"/>
                      </a:endParaRPr>
                    </a:p>
                  </a:txBody>
                  <a:tcPr marL="68580" marR="68580" marT="0" marB="0" anchor="ctr"/>
                </a:tc>
                <a:tc>
                  <a:txBody>
                    <a:bodyPr/>
                    <a:lstStyle/>
                    <a:p>
                      <a:pPr algn="ctr">
                        <a:spcAft>
                          <a:spcPts val="0"/>
                        </a:spcAft>
                      </a:pPr>
                      <a:r>
                        <a:rPr lang="ru-RU" sz="1800">
                          <a:effectLst/>
                        </a:rPr>
                        <a:t>685,35</a:t>
                      </a:r>
                      <a:endParaRPr lang="ru-RU" sz="1800">
                        <a:effectLst/>
                        <a:latin typeface="Times New Roman"/>
                        <a:ea typeface="Times New Roman"/>
                      </a:endParaRPr>
                    </a:p>
                  </a:txBody>
                  <a:tcPr marL="68580" marR="68580" marT="0" marB="0" anchor="ctr"/>
                </a:tc>
              </a:tr>
              <a:tr h="340378">
                <a:tc gridSpan="4">
                  <a:txBody>
                    <a:bodyPr/>
                    <a:lstStyle/>
                    <a:p>
                      <a:pPr>
                        <a:spcAft>
                          <a:spcPts val="0"/>
                        </a:spcAft>
                      </a:pPr>
                      <a:r>
                        <a:rPr lang="ru-RU" sz="1800">
                          <a:effectLst/>
                        </a:rPr>
                        <a:t>Итого стоимость объекта недвижимости, </a:t>
                      </a:r>
                      <a:r>
                        <a:rPr lang="en-US" sz="1800">
                          <a:effectLst/>
                        </a:rPr>
                        <a:t>V</a:t>
                      </a:r>
                      <a:r>
                        <a:rPr lang="ru-RU" sz="1800">
                          <a:effectLst/>
                        </a:rPr>
                        <a:t> </a:t>
                      </a:r>
                      <a:endParaRPr lang="ru-RU" sz="1800">
                        <a:effectLst/>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endParaRPr lang="ru-RU" sz="1800">
                        <a:effectLst/>
                        <a:latin typeface="Times New Roman"/>
                      </a:endParaRPr>
                    </a:p>
                  </a:txBody>
                  <a:tcPr marL="68580" marR="68580" marT="0" marB="0" anchor="b"/>
                </a:tc>
                <a:tc>
                  <a:txBody>
                    <a:bodyPr/>
                    <a:lstStyle/>
                    <a:p>
                      <a:pPr algn="ctr">
                        <a:spcAft>
                          <a:spcPts val="0"/>
                        </a:spcAft>
                      </a:pPr>
                      <a:r>
                        <a:rPr lang="ru-RU" sz="1800" u="sng" dirty="0">
                          <a:solidFill>
                            <a:srgbClr val="FF0000"/>
                          </a:solidFill>
                          <a:effectLst/>
                        </a:rPr>
                        <a:t>7169,59</a:t>
                      </a:r>
                      <a:endParaRPr lang="ru-RU" sz="1800" dirty="0">
                        <a:solidFill>
                          <a:srgbClr val="FF0000"/>
                        </a:solidFill>
                        <a:effectLst/>
                        <a:latin typeface="Times New Roman"/>
                        <a:ea typeface="Times New Roman"/>
                      </a:endParaRPr>
                    </a:p>
                  </a:txBody>
                  <a:tcPr marL="68580" marR="68580" marT="0" marB="0" anchor="b"/>
                </a:tc>
              </a:tr>
              <a:tr h="340378">
                <a:tc gridSpan="3">
                  <a:txBody>
                    <a:bodyPr/>
                    <a:lstStyle/>
                    <a:p>
                      <a:pPr>
                        <a:spcAft>
                          <a:spcPts val="0"/>
                        </a:spcAft>
                      </a:pPr>
                      <a:r>
                        <a:rPr lang="ru-RU" sz="1800">
                          <a:effectLst/>
                        </a:rPr>
                        <a:t>Минус стоимость земли</a:t>
                      </a:r>
                      <a:r>
                        <a:rPr lang="en-US" sz="1800">
                          <a:effectLst/>
                        </a:rPr>
                        <a:t>, V</a:t>
                      </a:r>
                      <a:r>
                        <a:rPr lang="en-US" sz="1800" baseline="-25000">
                          <a:effectLst/>
                        </a:rPr>
                        <a:t>L</a:t>
                      </a:r>
                      <a:endParaRPr lang="ru-RU" sz="1800">
                        <a:effectLst/>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-1300,00</a:t>
                      </a:r>
                      <a:endParaRPr lang="ru-RU" sz="1800">
                        <a:effectLst/>
                        <a:latin typeface="Times New Roman"/>
                        <a:ea typeface="Times New Roman"/>
                      </a:endParaRPr>
                    </a:p>
                  </a:txBody>
                  <a:tcPr marL="68580" marR="68580" marT="0" marB="0" anchor="b"/>
                </a:tc>
              </a:tr>
              <a:tr h="340378">
                <a:tc gridSpan="3">
                  <a:txBody>
                    <a:bodyPr/>
                    <a:lstStyle/>
                    <a:p>
                      <a:pPr>
                        <a:spcAft>
                          <a:spcPts val="0"/>
                        </a:spcAft>
                      </a:pPr>
                      <a:r>
                        <a:rPr lang="ru-RU" sz="1800">
                          <a:effectLst/>
                        </a:rPr>
                        <a:t>Итого стоимость улучшений</a:t>
                      </a:r>
                      <a:r>
                        <a:rPr lang="en-US" sz="1800">
                          <a:effectLst/>
                        </a:rPr>
                        <a:t>, V</a:t>
                      </a:r>
                      <a:r>
                        <a:rPr lang="en-US" sz="1800" baseline="-25000">
                          <a:effectLst/>
                        </a:rPr>
                        <a:t>B</a:t>
                      </a:r>
                      <a:endParaRPr lang="ru-RU" sz="1800">
                        <a:effectLst/>
                        <a:latin typeface="Times New Roman"/>
                        <a:ea typeface="Times New Roman"/>
                      </a:endParaRPr>
                    </a:p>
                  </a:txBody>
                  <a:tcPr marL="68580" marR="68580" marT="0" marB="0" anchor="b"/>
                </a:tc>
                <a:tc hMerge="1">
                  <a:txBody>
                    <a:bodyPr/>
                    <a:lstStyle/>
                    <a:p>
                      <a:endParaRPr lang="ru-RU"/>
                    </a:p>
                  </a:txBody>
                  <a:tcPr/>
                </a:tc>
                <a:tc hMerge="1">
                  <a:txBody>
                    <a:bodyPr/>
                    <a:lstStyle/>
                    <a:p>
                      <a:endParaRPr lang="ru-RU"/>
                    </a:p>
                  </a:txBody>
                  <a:tcPr/>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a:effectLst/>
                        </a:rPr>
                        <a:t> </a:t>
                      </a:r>
                      <a:endParaRPr lang="ru-RU" sz="1800">
                        <a:effectLst/>
                        <a:latin typeface="Times New Roman"/>
                        <a:ea typeface="Times New Roman"/>
                      </a:endParaRPr>
                    </a:p>
                  </a:txBody>
                  <a:tcPr marL="68580" marR="68580" marT="0" marB="0" anchor="b"/>
                </a:tc>
                <a:tc>
                  <a:txBody>
                    <a:bodyPr/>
                    <a:lstStyle/>
                    <a:p>
                      <a:pPr algn="ctr">
                        <a:spcAft>
                          <a:spcPts val="0"/>
                        </a:spcAft>
                      </a:pPr>
                      <a:r>
                        <a:rPr lang="ru-RU" sz="1800" dirty="0">
                          <a:effectLst/>
                        </a:rPr>
                        <a:t>=5869,59</a:t>
                      </a:r>
                      <a:endParaRPr lang="ru-RU" sz="1800" dirty="0">
                        <a:effectLst/>
                        <a:latin typeface="Times New Roman"/>
                        <a:ea typeface="Times New Roman"/>
                      </a:endParaRPr>
                    </a:p>
                  </a:txBody>
                  <a:tcPr marL="68580" marR="68580" marT="0" marB="0" anchor="b"/>
                </a:tc>
              </a:tr>
            </a:tbl>
          </a:graphicData>
        </a:graphic>
      </p:graphicFrame>
      <p:sp>
        <p:nvSpPr>
          <p:cNvPr id="6" name="Rectangle 3"/>
          <p:cNvSpPr>
            <a:spLocks noChangeArrowheads="1"/>
          </p:cNvSpPr>
          <p:nvPr/>
        </p:nvSpPr>
        <p:spPr bwMode="auto">
          <a:xfrm>
            <a:off x="323528" y="173832"/>
            <a:ext cx="85689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44475" algn="l">
              <a:defRPr>
                <a:solidFill>
                  <a:schemeClr val="tx1"/>
                </a:solidFill>
                <a:latin typeface="Arial" pitchFamily="34" charset="0"/>
                <a:cs typeface="Arial" pitchFamily="34" charset="0"/>
              </a:defRPr>
            </a:lvl1pPr>
            <a:lvl2pPr algn="l">
              <a:defRPr>
                <a:solidFill>
                  <a:schemeClr val="tx1"/>
                </a:solidFill>
                <a:latin typeface="Arial" pitchFamily="34" charset="0"/>
                <a:cs typeface="Arial" pitchFamily="34" charset="0"/>
              </a:defRPr>
            </a:lvl2pPr>
            <a:lvl3pPr algn="l">
              <a:defRPr>
                <a:solidFill>
                  <a:schemeClr val="tx1"/>
                </a:solidFill>
                <a:latin typeface="Arial" pitchFamily="34" charset="0"/>
                <a:cs typeface="Arial" pitchFamily="34" charset="0"/>
              </a:defRPr>
            </a:lvl3pPr>
            <a:lvl4pPr algn="l">
              <a:defRPr>
                <a:solidFill>
                  <a:schemeClr val="tx1"/>
                </a:solidFill>
                <a:latin typeface="Arial" pitchFamily="34" charset="0"/>
                <a:cs typeface="Arial" pitchFamily="34" charset="0"/>
              </a:defRPr>
            </a:lvl4pPr>
            <a:lvl5pPr algn="l">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ru-RU" altLang="ru-RU" sz="1800" b="0" i="1"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Таблица денежных потоков – искомая стоимость на входе</a:t>
            </a:r>
            <a:endParaRPr kumimoji="0" lang="ru-RU" altLang="ru-RU" sz="1800" b="0" i="0" strike="noStrike" cap="none" normalizeH="0" baseline="0" dirty="0" smtClean="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 name="Объект 8"/>
          <p:cNvGraphicFramePr>
            <a:graphicFrameLocks noChangeAspect="1"/>
          </p:cNvGraphicFramePr>
          <p:nvPr>
            <p:extLst>
              <p:ext uri="{D42A27DB-BD31-4B8C-83A1-F6EECF244321}">
                <p14:modId xmlns:p14="http://schemas.microsoft.com/office/powerpoint/2010/main" val="2677108824"/>
              </p:ext>
            </p:extLst>
          </p:nvPr>
        </p:nvGraphicFramePr>
        <p:xfrm>
          <a:off x="467544" y="5301208"/>
          <a:ext cx="7056784" cy="1368152"/>
        </p:xfrm>
        <a:graphic>
          <a:graphicData uri="http://schemas.openxmlformats.org/presentationml/2006/ole">
            <mc:AlternateContent xmlns:mc="http://schemas.openxmlformats.org/markup-compatibility/2006">
              <mc:Choice xmlns:v="urn:schemas-microsoft-com:vml" Requires="v">
                <p:oleObj spid="_x0000_s22546" name="Equation" r:id="rId3" imgW="4356100" imgH="889000" progId="Equation.DSMT4">
                  <p:embed/>
                </p:oleObj>
              </mc:Choice>
              <mc:Fallback>
                <p:oleObj name="Equation" r:id="rId3" imgW="4356100" imgH="8890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301208"/>
                        <a:ext cx="7056784" cy="1368152"/>
                      </a:xfrm>
                      <a:prstGeom prst="rect">
                        <a:avLst/>
                      </a:prstGeom>
                      <a:noFill/>
                    </p:spPr>
                  </p:pic>
                </p:oleObj>
              </mc:Fallback>
            </mc:AlternateContent>
          </a:graphicData>
        </a:graphic>
      </p:graphicFrame>
    </p:spTree>
    <p:extLst>
      <p:ext uri="{BB962C8B-B14F-4D97-AF65-F5344CB8AC3E}">
        <p14:creationId xmlns:p14="http://schemas.microsoft.com/office/powerpoint/2010/main" val="2020431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омер слайда 3"/>
          <p:cNvSpPr>
            <a:spLocks noGrp="1"/>
          </p:cNvSpPr>
          <p:nvPr>
            <p:ph type="sldNum" sz="quarter" idx="12"/>
          </p:nvPr>
        </p:nvSpPr>
        <p:spPr bwMode="auto">
          <a:xfrm>
            <a:off x="6550823" y="614809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Font typeface="Arial" charset="0"/>
              <a:buChar char="•"/>
              <a:defRPr sz="3200">
                <a:solidFill>
                  <a:schemeClr val="tx1"/>
                </a:solidFill>
                <a:latin typeface="Calibri" charset="0"/>
              </a:defRPr>
            </a:lvl1pPr>
            <a:lvl2pPr marL="742950" indent="-285750" algn="l" eaLnBrk="0" hangingPunct="0">
              <a:spcBef>
                <a:spcPct val="20000"/>
              </a:spcBef>
              <a:buFont typeface="Arial" charset="0"/>
              <a:buChar char="–"/>
              <a:defRPr sz="2800">
                <a:solidFill>
                  <a:schemeClr val="tx1"/>
                </a:solidFill>
                <a:latin typeface="Calibri" charset="0"/>
              </a:defRPr>
            </a:lvl2pPr>
            <a:lvl3pPr marL="1143000" indent="-228600" algn="l" eaLnBrk="0" hangingPunct="0">
              <a:spcBef>
                <a:spcPct val="20000"/>
              </a:spcBef>
              <a:buFont typeface="Arial" charset="0"/>
              <a:buChar char="•"/>
              <a:defRPr sz="2400">
                <a:solidFill>
                  <a:schemeClr val="tx1"/>
                </a:solidFill>
                <a:latin typeface="Calibri" charset="0"/>
              </a:defRPr>
            </a:lvl3pPr>
            <a:lvl4pPr marL="1600200" indent="-228600" algn="l" eaLnBrk="0" hangingPunct="0">
              <a:spcBef>
                <a:spcPct val="20000"/>
              </a:spcBef>
              <a:buFont typeface="Arial" charset="0"/>
              <a:buChar char="–"/>
              <a:defRPr sz="2000">
                <a:solidFill>
                  <a:schemeClr val="tx1"/>
                </a:solidFill>
                <a:latin typeface="Calibri" charset="0"/>
              </a:defRPr>
            </a:lvl4pPr>
            <a:lvl5pPr marL="2057400" indent="-228600" algn="l" eaLnBrk="0" hangingPunct="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r" eaLnBrk="1" hangingPunct="1">
              <a:spcBef>
                <a:spcPct val="0"/>
              </a:spcBef>
              <a:buFontTx/>
              <a:buNone/>
            </a:pPr>
            <a:fld id="{BA4647B9-70AA-6E4B-8671-96217207AABE}" type="slidenum">
              <a:rPr lang="ru-RU" altLang="ru-RU" sz="2000">
                <a:latin typeface="Times New Roman" charset="0"/>
              </a:rPr>
              <a:pPr algn="r" eaLnBrk="1" hangingPunct="1">
                <a:spcBef>
                  <a:spcPct val="0"/>
                </a:spcBef>
                <a:buFontTx/>
                <a:buNone/>
              </a:pPr>
              <a:t>16</a:t>
            </a:fld>
            <a:endParaRPr lang="ru-RU" altLang="ru-RU" sz="2000">
              <a:latin typeface="Times New Roman" charset="0"/>
            </a:endParaRPr>
          </a:p>
        </p:txBody>
      </p:sp>
      <p:sp>
        <p:nvSpPr>
          <p:cNvPr id="5" name="TextBox 4"/>
          <p:cNvSpPr txBox="1"/>
          <p:nvPr/>
        </p:nvSpPr>
        <p:spPr>
          <a:xfrm>
            <a:off x="251520" y="169863"/>
            <a:ext cx="8686282" cy="1384995"/>
          </a:xfrm>
          <a:prstGeom prst="rect">
            <a:avLst/>
          </a:prstGeom>
          <a:noFill/>
        </p:spPr>
        <p:txBody>
          <a:bodyPr wrap="square">
            <a:spAutoFit/>
          </a:bodyPr>
          <a:lstStyle/>
          <a:p>
            <a:r>
              <a:rPr lang="ru-RU" sz="2800" b="1" dirty="0">
                <a:solidFill>
                  <a:schemeClr val="accent1"/>
                </a:solidFill>
              </a:rPr>
              <a:t>Модели оценки недвижимости </a:t>
            </a:r>
            <a:endParaRPr lang="ru-RU" sz="2800" b="1" dirty="0" smtClean="0">
              <a:solidFill>
                <a:schemeClr val="accent1"/>
              </a:solidFill>
            </a:endParaRPr>
          </a:p>
          <a:p>
            <a:r>
              <a:rPr lang="ru-RU" sz="2800" b="1" dirty="0" smtClean="0">
                <a:solidFill>
                  <a:schemeClr val="accent1"/>
                </a:solidFill>
              </a:rPr>
              <a:t>в прогнозных ценах с учетом заемного финансирования</a:t>
            </a:r>
            <a:endParaRPr lang="ru-RU" sz="2800" b="1" dirty="0">
              <a:solidFill>
                <a:schemeClr val="accent1"/>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 name="Объект 2"/>
          <p:cNvGraphicFramePr>
            <a:graphicFrameLocks noChangeAspect="1"/>
          </p:cNvGraphicFramePr>
          <p:nvPr>
            <p:extLst>
              <p:ext uri="{D42A27DB-BD31-4B8C-83A1-F6EECF244321}">
                <p14:modId xmlns:p14="http://schemas.microsoft.com/office/powerpoint/2010/main" val="3510567367"/>
              </p:ext>
            </p:extLst>
          </p:nvPr>
        </p:nvGraphicFramePr>
        <p:xfrm>
          <a:off x="582985" y="1696170"/>
          <a:ext cx="971550" cy="692482"/>
        </p:xfrm>
        <a:graphic>
          <a:graphicData uri="http://schemas.openxmlformats.org/presentationml/2006/ole">
            <mc:AlternateContent xmlns:mc="http://schemas.openxmlformats.org/markup-compatibility/2006">
              <mc:Choice xmlns:v="urn:schemas-microsoft-com:vml" Requires="v">
                <p:oleObj spid="_x0000_s21527" name="Equation" r:id="rId3" imgW="469800" imgH="393480" progId="Equation.DSMT4">
                  <p:embed/>
                </p:oleObj>
              </mc:Choice>
              <mc:Fallback>
                <p:oleObj name="Equation" r:id="rId3" imgW="469800" imgH="393480" progId="Equation.DSMT4">
                  <p:embed/>
                  <p:pic>
                    <p:nvPicPr>
                      <p:cNvPr id="0" name=""/>
                      <p:cNvPicPr>
                        <a:picLocks noChangeAspect="1" noChangeArrowheads="1"/>
                      </p:cNvPicPr>
                      <p:nvPr/>
                    </p:nvPicPr>
                    <p:blipFill>
                      <a:blip r:embed="rId4"/>
                      <a:srcRect/>
                      <a:stretch>
                        <a:fillRect/>
                      </a:stretch>
                    </p:blipFill>
                    <p:spPr bwMode="auto">
                      <a:xfrm>
                        <a:off x="582985" y="1696170"/>
                        <a:ext cx="971550" cy="692482"/>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mc:AlternateContent xmlns:mc="http://schemas.openxmlformats.org/markup-compatibility/2006" xmlns:a14="http://schemas.microsoft.com/office/drawing/2010/main">
        <mc:Choice Requires="a14">
          <p:sp>
            <p:nvSpPr>
              <p:cNvPr id="10" name="Прямоугольник 9"/>
              <p:cNvSpPr/>
              <p:nvPr/>
            </p:nvSpPr>
            <p:spPr>
              <a:xfrm>
                <a:off x="1924371" y="1825204"/>
                <a:ext cx="7195818" cy="43441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u-RU" sz="2000" i="1">
                              <a:latin typeface="Cambria Math"/>
                            </a:rPr>
                          </m:ctrlPr>
                        </m:sSubPr>
                        <m:e>
                          <m:r>
                            <m:rPr>
                              <m:nor/>
                            </m:rPr>
                            <a:rPr lang="ru-RU" sz="2000" i="1"/>
                            <m:t>R</m:t>
                          </m:r>
                          <m:r>
                            <m:rPr>
                              <m:nor/>
                            </m:rPr>
                            <a:rPr lang="ru-RU" sz="2000" i="1"/>
                            <m:t>=</m:t>
                          </m:r>
                          <m:r>
                            <m:rPr>
                              <m:nor/>
                            </m:rPr>
                            <a:rPr lang="ru-RU" sz="2000" i="1"/>
                            <m:t>Y</m:t>
                          </m:r>
                        </m:e>
                        <m:sub>
                          <m:r>
                            <m:rPr>
                              <m:nor/>
                            </m:rPr>
                            <a:rPr lang="ru-RU" sz="2000" i="1"/>
                            <m:t>e</m:t>
                          </m:r>
                        </m:sub>
                      </m:sSub>
                      <m:r>
                        <a:rPr lang="ru-RU" sz="2000" i="1">
                          <a:latin typeface="Cambria Math"/>
                        </a:rPr>
                        <m:t>−</m:t>
                      </m:r>
                      <m:r>
                        <m:rPr>
                          <m:nor/>
                        </m:rPr>
                        <a:rPr lang="ru-RU" sz="2000" i="1"/>
                        <m:t> </m:t>
                      </m:r>
                      <m:r>
                        <m:rPr>
                          <m:nor/>
                        </m:rPr>
                        <a:rPr lang="ru-RU" sz="2000" i="1" smtClean="0">
                          <a:solidFill>
                            <a:srgbClr val="FF0000"/>
                          </a:solidFill>
                        </a:rPr>
                        <m:t>M</m:t>
                      </m:r>
                      <m:r>
                        <a:rPr lang="ru-RU" sz="2000" i="1">
                          <a:solidFill>
                            <a:srgbClr val="FF0000"/>
                          </a:solidFill>
                          <a:latin typeface="Cambria Math"/>
                        </a:rPr>
                        <m:t>×</m:t>
                      </m:r>
                      <m:r>
                        <m:rPr>
                          <m:nor/>
                        </m:rPr>
                        <a:rPr lang="ru-RU" sz="2000" i="1">
                          <a:solidFill>
                            <a:srgbClr val="FF0000"/>
                          </a:solidFill>
                        </a:rPr>
                        <m:t>C</m:t>
                      </m:r>
                      <m:r>
                        <m:rPr>
                          <m:nor/>
                        </m:rPr>
                        <a:rPr lang="ru-RU" sz="2000" i="1"/>
                        <m:t> +</m:t>
                      </m:r>
                      <m:r>
                        <a:rPr lang="ru-RU" sz="2000" i="1">
                          <a:latin typeface="Cambria Math"/>
                        </a:rPr>
                        <m:t>𝐵</m:t>
                      </m:r>
                      <m:r>
                        <a:rPr lang="ru-RU" sz="2000" i="1">
                          <a:latin typeface="Cambria Math"/>
                        </a:rPr>
                        <m:t>×</m:t>
                      </m:r>
                      <m:sSub>
                        <m:sSubPr>
                          <m:ctrlPr>
                            <a:rPr lang="ru-RU" sz="2000" i="1">
                              <a:latin typeface="Cambria Math"/>
                            </a:rPr>
                          </m:ctrlPr>
                        </m:sSubPr>
                        <m:e>
                          <m:r>
                            <a:rPr lang="ru-RU" sz="2000" i="1">
                              <a:latin typeface="Cambria Math"/>
                            </a:rPr>
                            <m:t>𝑑</m:t>
                          </m:r>
                        </m:e>
                        <m:sub>
                          <m:r>
                            <a:rPr lang="ru-RU" sz="2000" i="1">
                              <a:latin typeface="Cambria Math"/>
                            </a:rPr>
                            <m:t>𝐵</m:t>
                          </m:r>
                        </m:sub>
                      </m:sSub>
                      <m:r>
                        <a:rPr lang="ru-RU" sz="2000" i="1">
                          <a:latin typeface="Cambria Math"/>
                        </a:rPr>
                        <m:t>×(1+</m:t>
                      </m:r>
                      <m:sSub>
                        <m:sSubPr>
                          <m:ctrlPr>
                            <a:rPr lang="ru-RU" sz="2000" i="1">
                              <a:latin typeface="Cambria Math"/>
                            </a:rPr>
                          </m:ctrlPr>
                        </m:sSubPr>
                        <m:e>
                          <m:r>
                            <a:rPr lang="ru-RU" sz="2000" i="1">
                              <a:latin typeface="Cambria Math"/>
                            </a:rPr>
                            <m:t>𝑎</m:t>
                          </m:r>
                        </m:e>
                        <m:sub>
                          <m:r>
                            <a:rPr lang="ru-RU" sz="2000" i="1">
                              <a:latin typeface="Cambria Math"/>
                            </a:rPr>
                            <m:t>𝐵</m:t>
                          </m:r>
                        </m:sub>
                      </m:sSub>
                      <m:r>
                        <a:rPr lang="ru-RU" sz="2000" i="1">
                          <a:latin typeface="Cambria Math"/>
                        </a:rPr>
                        <m:t>)×</m:t>
                      </m:r>
                      <m:r>
                        <a:rPr lang="ru-RU" sz="2000" i="1">
                          <a:latin typeface="Cambria Math"/>
                        </a:rPr>
                        <m:t>𝑠𝑓𝑓</m:t>
                      </m:r>
                      <m:r>
                        <a:rPr lang="ru-RU" sz="2000" i="1">
                          <a:latin typeface="Cambria Math"/>
                        </a:rPr>
                        <m:t>(</m:t>
                      </m:r>
                      <m:sSub>
                        <m:sSubPr>
                          <m:ctrlPr>
                            <a:rPr lang="ru-RU" sz="2000" i="1">
                              <a:latin typeface="Cambria Math"/>
                            </a:rPr>
                          </m:ctrlPr>
                        </m:sSubPr>
                        <m:e>
                          <m:r>
                            <a:rPr lang="ru-RU" sz="2000" i="1">
                              <a:latin typeface="Cambria Math"/>
                            </a:rPr>
                            <m:t>𝑖</m:t>
                          </m:r>
                        </m:e>
                        <m:sub>
                          <m:r>
                            <a:rPr lang="ru-RU" sz="2000" i="1">
                              <a:latin typeface="Cambria Math"/>
                            </a:rPr>
                            <m:t>𝑠</m:t>
                          </m:r>
                        </m:sub>
                      </m:sSub>
                      <m:r>
                        <a:rPr lang="ru-RU" sz="2000" i="1">
                          <a:latin typeface="Cambria Math"/>
                        </a:rPr>
                        <m:t>,</m:t>
                      </m:r>
                      <m:r>
                        <a:rPr lang="ru-RU" sz="2000" i="1">
                          <a:latin typeface="Cambria Math"/>
                        </a:rPr>
                        <m:t>𝑘</m:t>
                      </m:r>
                      <m:r>
                        <a:rPr lang="ru-RU" sz="2000" i="1">
                          <a:latin typeface="Cambria Math"/>
                        </a:rPr>
                        <m:t>)−</m:t>
                      </m:r>
                      <m:sSub>
                        <m:sSubPr>
                          <m:ctrlPr>
                            <a:rPr lang="ru-RU" sz="2000" i="1">
                              <a:latin typeface="Cambria Math"/>
                            </a:rPr>
                          </m:ctrlPr>
                        </m:sSubPr>
                        <m:e>
                          <m:r>
                            <a:rPr lang="ru-RU" sz="2000" i="1">
                              <a:latin typeface="Cambria Math"/>
                            </a:rPr>
                            <m:t>𝑎</m:t>
                          </m:r>
                        </m:e>
                        <m:sub>
                          <m:r>
                            <a:rPr lang="ru-RU" sz="2000" i="1">
                              <a:latin typeface="Cambria Math"/>
                            </a:rPr>
                            <m:t>𝑂</m:t>
                          </m:r>
                        </m:sub>
                      </m:sSub>
                      <m:r>
                        <a:rPr lang="ru-RU" sz="2000" i="1">
                          <a:latin typeface="Cambria Math"/>
                        </a:rPr>
                        <m:t>×</m:t>
                      </m:r>
                      <m:sSub>
                        <m:sSubPr>
                          <m:ctrlPr>
                            <a:rPr lang="ru-RU" sz="2000" i="1">
                              <a:latin typeface="Cambria Math"/>
                            </a:rPr>
                          </m:ctrlPr>
                        </m:sSubPr>
                        <m:e>
                          <m:r>
                            <m:rPr>
                              <m:nor/>
                            </m:rPr>
                            <a:rPr lang="ru-RU" sz="2000" i="1"/>
                            <m:t>sff</m:t>
                          </m:r>
                          <m:r>
                            <m:rPr>
                              <m:nor/>
                            </m:rPr>
                            <a:rPr lang="ru-RU" sz="2000" i="1"/>
                            <m:t>(</m:t>
                          </m:r>
                          <m:r>
                            <m:rPr>
                              <m:nor/>
                            </m:rPr>
                            <a:rPr lang="ru-RU" sz="2000" i="1"/>
                            <m:t>Y</m:t>
                          </m:r>
                        </m:e>
                        <m:sub>
                          <m:r>
                            <m:rPr>
                              <m:nor/>
                            </m:rPr>
                            <a:rPr lang="ru-RU" sz="2000" i="1"/>
                            <m:t>e</m:t>
                          </m:r>
                        </m:sub>
                      </m:sSub>
                      <m:r>
                        <m:rPr>
                          <m:nor/>
                        </m:rPr>
                        <a:rPr lang="ru-RU" sz="2000" i="1"/>
                        <m:t>,</m:t>
                      </m:r>
                      <m:r>
                        <m:rPr>
                          <m:nor/>
                        </m:rPr>
                        <a:rPr lang="ru-RU" sz="2000" i="1"/>
                        <m:t>k</m:t>
                      </m:r>
                      <m:r>
                        <m:rPr>
                          <m:nor/>
                        </m:rPr>
                        <a:rPr lang="ru-RU" sz="2000" i="1"/>
                        <m:t>)</m:t>
                      </m:r>
                    </m:oMath>
                  </m:oMathPara>
                </a14:m>
                <a:endParaRPr lang="ru-RU" sz="2000" i="1" dirty="0">
                  <a:solidFill>
                    <a:srgbClr val="FF0000"/>
                  </a:solidFill>
                </a:endParaRPr>
              </a:p>
            </p:txBody>
          </p:sp>
        </mc:Choice>
        <mc:Fallback xmlns="">
          <p:sp>
            <p:nvSpPr>
              <p:cNvPr id="10" name="Прямоугольник 9"/>
              <p:cNvSpPr>
                <a:spLocks noRot="1" noChangeAspect="1" noMove="1" noResize="1" noEditPoints="1" noAdjustHandles="1" noChangeArrowheads="1" noChangeShapeType="1" noTextEdit="1"/>
              </p:cNvSpPr>
              <p:nvPr/>
            </p:nvSpPr>
            <p:spPr>
              <a:xfrm>
                <a:off x="1924371" y="1825204"/>
                <a:ext cx="7195818" cy="434414"/>
              </a:xfrm>
              <a:prstGeom prst="rect">
                <a:avLst/>
              </a:prstGeom>
              <a:blipFill rotWithShape="1">
                <a:blip r:embed="rId5"/>
                <a:stretch>
                  <a:fillRect b="-5556"/>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2" name="Прямоугольник 11"/>
              <p:cNvSpPr/>
              <p:nvPr/>
            </p:nvSpPr>
            <p:spPr>
              <a:xfrm>
                <a:off x="417007" y="4108017"/>
                <a:ext cx="7702750" cy="742191"/>
              </a:xfrm>
              <a:prstGeom prst="rect">
                <a:avLst/>
              </a:prstGeom>
            </p:spPr>
            <p:txBody>
              <a:bodyPr wrap="none">
                <a:spAutoFit/>
              </a:bodyPr>
              <a:lstStyle/>
              <a:p>
                <a:pPr algn="l"/>
                <a14:m>
                  <m:oMath xmlns:m="http://schemas.openxmlformats.org/officeDocument/2006/math">
                    <m:r>
                      <a:rPr lang="ru-RU" sz="2000" b="0" i="1">
                        <a:latin typeface="Cambria Math"/>
                      </a:rPr>
                      <m:t>𝐶</m:t>
                    </m:r>
                    <m:r>
                      <m:rPr>
                        <m:nor/>
                      </m:rPr>
                      <a:rPr lang="ru-RU" sz="2000" i="1"/>
                      <m:t> </m:t>
                    </m:r>
                    <m:r>
                      <a:rPr lang="ru-RU" sz="2000" b="0" i="1">
                        <a:latin typeface="Cambria Math"/>
                      </a:rPr>
                      <m:t>=</m:t>
                    </m:r>
                    <m:r>
                      <m:rPr>
                        <m:nor/>
                      </m:rPr>
                      <a:rPr lang="ru-RU" sz="2000" i="1"/>
                      <m:t> </m:t>
                    </m:r>
                    <m:sSub>
                      <m:sSubPr>
                        <m:ctrlPr>
                          <a:rPr lang="ru-RU" sz="2000" i="1">
                            <a:latin typeface="Cambria Math"/>
                          </a:rPr>
                        </m:ctrlPr>
                      </m:sSubPr>
                      <m:e>
                        <m:r>
                          <a:rPr lang="ru-RU" sz="2000" b="0" i="1">
                            <a:latin typeface="Cambria Math"/>
                          </a:rPr>
                          <m:t>𝑌</m:t>
                        </m:r>
                      </m:e>
                      <m:sub>
                        <m:r>
                          <a:rPr lang="ru-RU" sz="2000" b="0" i="1">
                            <a:latin typeface="Cambria Math"/>
                          </a:rPr>
                          <m:t>𝑒</m:t>
                        </m:r>
                      </m:sub>
                    </m:sSub>
                    <m:r>
                      <m:rPr>
                        <m:nor/>
                      </m:rPr>
                      <a:rPr lang="ru-RU" sz="2000" i="1"/>
                      <m:t> </m:t>
                    </m:r>
                    <m:r>
                      <a:rPr lang="ru-RU" sz="2000" b="0" i="1">
                        <a:latin typeface="Cambria Math"/>
                      </a:rPr>
                      <m:t>+</m:t>
                    </m:r>
                    <m:r>
                      <m:rPr>
                        <m:nor/>
                      </m:rPr>
                      <a:rPr lang="ru-RU" sz="2000" i="1"/>
                      <m:t> </m:t>
                    </m:r>
                    <m:sSub>
                      <m:sSubPr>
                        <m:ctrlPr>
                          <a:rPr lang="ru-RU" sz="2000" i="1">
                            <a:latin typeface="Cambria Math"/>
                          </a:rPr>
                        </m:ctrlPr>
                      </m:sSubPr>
                      <m:e>
                        <m:r>
                          <a:rPr lang="ru-RU" sz="2000" b="0" i="1">
                            <a:latin typeface="Cambria Math"/>
                          </a:rPr>
                          <m:t>𝑃</m:t>
                        </m:r>
                      </m:e>
                      <m:sub>
                        <m:r>
                          <a:rPr lang="ru-RU" sz="2000" b="0" i="1">
                            <a:latin typeface="Cambria Math"/>
                          </a:rPr>
                          <m:t>𝑘</m:t>
                        </m:r>
                      </m:sub>
                    </m:sSub>
                    <m:r>
                      <a:rPr lang="ru-RU" sz="2000" b="0" i="1">
                        <a:latin typeface="Cambria Math"/>
                      </a:rPr>
                      <m:t>×</m:t>
                    </m:r>
                    <m:sSub>
                      <m:sSubPr>
                        <m:ctrlPr>
                          <a:rPr lang="ru-RU" sz="2000" i="1">
                            <a:latin typeface="Cambria Math"/>
                          </a:rPr>
                        </m:ctrlPr>
                      </m:sSubPr>
                      <m:e>
                        <m:r>
                          <m:rPr>
                            <m:nor/>
                          </m:rPr>
                          <a:rPr lang="ru-RU" sz="2000" i="1"/>
                          <m:t>sff</m:t>
                        </m:r>
                        <m:r>
                          <m:rPr>
                            <m:nor/>
                          </m:rPr>
                          <a:rPr lang="ru-RU" sz="2000" i="1"/>
                          <m:t>(</m:t>
                        </m:r>
                        <m:r>
                          <m:rPr>
                            <m:nor/>
                          </m:rPr>
                          <a:rPr lang="ru-RU" sz="2000" i="1"/>
                          <m:t>Y</m:t>
                        </m:r>
                      </m:e>
                      <m:sub>
                        <m:r>
                          <m:rPr>
                            <m:nor/>
                          </m:rPr>
                          <a:rPr lang="ru-RU" sz="2000" i="1"/>
                          <m:t>e</m:t>
                        </m:r>
                      </m:sub>
                    </m:sSub>
                    <m:r>
                      <m:rPr>
                        <m:nor/>
                      </m:rPr>
                      <a:rPr lang="ru-RU" sz="2000" i="1"/>
                      <m:t>,</m:t>
                    </m:r>
                    <m:r>
                      <m:rPr>
                        <m:nor/>
                      </m:rPr>
                      <a:rPr lang="ru-RU" sz="2000" i="1"/>
                      <m:t>k</m:t>
                    </m:r>
                    <m:r>
                      <m:rPr>
                        <m:nor/>
                      </m:rPr>
                      <a:rPr lang="ru-RU" sz="2000" i="1"/>
                      <m:t>)</m:t>
                    </m:r>
                    <m:r>
                      <a:rPr lang="ru-RU" sz="2000" b="0" i="1">
                        <a:latin typeface="Cambria Math"/>
                      </a:rPr>
                      <m:t>−</m:t>
                    </m:r>
                    <m:sSub>
                      <m:sSubPr>
                        <m:ctrlPr>
                          <a:rPr lang="ru-RU" sz="2000" i="1">
                            <a:latin typeface="Cambria Math"/>
                          </a:rPr>
                        </m:ctrlPr>
                      </m:sSubPr>
                      <m:e>
                        <m:r>
                          <a:rPr lang="ru-RU" sz="2000" b="0" i="1">
                            <a:latin typeface="Cambria Math"/>
                          </a:rPr>
                          <m:t>𝑅</m:t>
                        </m:r>
                      </m:e>
                      <m:sub>
                        <m:r>
                          <a:rPr lang="ru-RU" sz="2000" b="0" i="1">
                            <a:latin typeface="Cambria Math"/>
                          </a:rPr>
                          <m:t>𝑚</m:t>
                        </m:r>
                      </m:sub>
                    </m:sSub>
                  </m:oMath>
                </a14:m>
                <a:r>
                  <a:rPr lang="ru-RU" sz="2000" i="1" dirty="0" smtClean="0">
                    <a:latin typeface="Times New Roman" panose="02020603050405020304" pitchFamily="18" charset="0"/>
                    <a:cs typeface="Times New Roman" panose="02020603050405020304" pitchFamily="18" charset="0"/>
                  </a:rPr>
                  <a:t>   -   </a:t>
                </a:r>
                <a:r>
                  <a:rPr lang="ru-RU" sz="2000" dirty="0" smtClean="0">
                    <a:latin typeface="Times New Roman" panose="02020603050405020304" pitchFamily="18" charset="0"/>
                    <a:cs typeface="Times New Roman" panose="02020603050405020304" pitchFamily="18" charset="0"/>
                  </a:rPr>
                  <a:t>ипотечный коэффициент </a:t>
                </a:r>
                <a:r>
                  <a:rPr lang="ru-RU" sz="2000" dirty="0" err="1" smtClean="0">
                    <a:latin typeface="Times New Roman" panose="02020603050405020304" pitchFamily="18" charset="0"/>
                    <a:cs typeface="Times New Roman" panose="02020603050405020304" pitchFamily="18" charset="0"/>
                  </a:rPr>
                  <a:t>Эллвуда</a:t>
                </a:r>
                <a:endParaRPr lang="ru-RU" sz="2000" dirty="0" smtClean="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R</a:t>
                </a:r>
                <a:r>
                  <a:rPr lang="en-US" sz="2000" baseline="-25000" dirty="0" smtClean="0">
                    <a:latin typeface="Times New Roman" panose="02020603050405020304" pitchFamily="18" charset="0"/>
                    <a:cs typeface="Times New Roman" panose="02020603050405020304" pitchFamily="18" charset="0"/>
                  </a:rPr>
                  <a:t>m </a:t>
                </a:r>
                <a:r>
                  <a:rPr lang="en-US" sz="2000" dirty="0" smtClean="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ипотечная постоянная</a:t>
                </a:r>
                <a:endParaRPr lang="ru-RU" sz="2000" baseline="-25000" dirty="0">
                  <a:latin typeface="Times New Roman" panose="02020603050405020304" pitchFamily="18" charset="0"/>
                  <a:cs typeface="Times New Roman" panose="02020603050405020304" pitchFamily="18" charset="0"/>
                </a:endParaRPr>
              </a:p>
            </p:txBody>
          </p:sp>
        </mc:Choice>
        <mc:Fallback xmlns="">
          <p:sp>
            <p:nvSpPr>
              <p:cNvPr id="12" name="Прямоугольник 11"/>
              <p:cNvSpPr>
                <a:spLocks noRot="1" noChangeAspect="1" noMove="1" noResize="1" noEditPoints="1" noAdjustHandles="1" noChangeArrowheads="1" noChangeShapeType="1" noTextEdit="1"/>
              </p:cNvSpPr>
              <p:nvPr/>
            </p:nvSpPr>
            <p:spPr>
              <a:xfrm>
                <a:off x="417007" y="4108017"/>
                <a:ext cx="7702750" cy="742191"/>
              </a:xfrm>
              <a:prstGeom prst="rect">
                <a:avLst/>
              </a:prstGeom>
              <a:blipFill rotWithShape="1">
                <a:blip r:embed="rId6"/>
                <a:stretch>
                  <a:fillRect l="-791" t="-4098" b="-13934"/>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5" name="Прямоугольник 14"/>
              <p:cNvSpPr/>
              <p:nvPr/>
            </p:nvSpPr>
            <p:spPr>
              <a:xfrm>
                <a:off x="411226" y="3136380"/>
                <a:ext cx="3728585"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cs typeface="Times New Roman" panose="02020603050405020304" pitchFamily="18" charset="0"/>
                        </a:rPr>
                        <m:t>𝑘</m:t>
                      </m:r>
                      <m:r>
                        <a:rPr lang="en-US" sz="2000" b="0" i="1" smtClean="0">
                          <a:latin typeface="Cambria Math"/>
                          <a:cs typeface="Times New Roman" panose="02020603050405020304" pitchFamily="18" charset="0"/>
                        </a:rPr>
                        <m:t> −период прогнозирования</m:t>
                      </m:r>
                    </m:oMath>
                  </m:oMathPara>
                </a14:m>
                <a:endParaRPr lang="ru-RU" sz="2000" dirty="0">
                  <a:latin typeface="Times New Roman" panose="02020603050405020304" pitchFamily="18" charset="0"/>
                  <a:cs typeface="Times New Roman" panose="02020603050405020304" pitchFamily="18" charset="0"/>
                </a:endParaRPr>
              </a:p>
            </p:txBody>
          </p:sp>
        </mc:Choice>
        <mc:Fallback xmlns="">
          <p:sp>
            <p:nvSpPr>
              <p:cNvPr id="15" name="Прямоугольник 14"/>
              <p:cNvSpPr>
                <a:spLocks noRot="1" noChangeAspect="1" noMove="1" noResize="1" noEditPoints="1" noAdjustHandles="1" noChangeArrowheads="1" noChangeShapeType="1" noTextEdit="1"/>
              </p:cNvSpPr>
              <p:nvPr/>
            </p:nvSpPr>
            <p:spPr>
              <a:xfrm>
                <a:off x="411226" y="3136380"/>
                <a:ext cx="3728585" cy="400110"/>
              </a:xfrm>
              <a:prstGeom prst="rect">
                <a:avLst/>
              </a:prstGeom>
              <a:blipFill rotWithShape="1">
                <a:blip r:embed="rId7"/>
                <a:stretch>
                  <a:fillRect b="-7576"/>
                </a:stretch>
              </a:blipFill>
            </p:spPr>
            <p:txBody>
              <a:bodyPr/>
              <a:lstStyle/>
              <a:p>
                <a:r>
                  <a:rPr lang="ru-RU">
                    <a:noFill/>
                  </a:rPr>
                  <a:t> </a:t>
                </a:r>
              </a:p>
            </p:txBody>
          </p:sp>
        </mc:Fallback>
      </mc:AlternateContent>
      <p:sp>
        <p:nvSpPr>
          <p:cNvPr id="13" name="Овал 12"/>
          <p:cNvSpPr/>
          <p:nvPr/>
        </p:nvSpPr>
        <p:spPr>
          <a:xfrm>
            <a:off x="395536" y="1585211"/>
            <a:ext cx="1346448"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17" name="Прямоугольник 16"/>
              <p:cNvSpPr/>
              <p:nvPr/>
            </p:nvSpPr>
            <p:spPr>
              <a:xfrm>
                <a:off x="395536" y="2733387"/>
                <a:ext cx="5445144"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FF0000"/>
                          </a:solidFill>
                          <a:latin typeface="Cambria Math"/>
                          <a:cs typeface="Times New Roman" panose="02020603050405020304" pitchFamily="18" charset="0"/>
                        </a:rPr>
                        <m:t>𝑌𝑒</m:t>
                      </m:r>
                      <m:r>
                        <a:rPr lang="en-US" sz="2000" b="0" i="1" smtClean="0">
                          <a:solidFill>
                            <a:srgbClr val="FF0000"/>
                          </a:solidFill>
                          <a:latin typeface="Cambria Math"/>
                          <a:cs typeface="Times New Roman" panose="02020603050405020304" pitchFamily="18" charset="0"/>
                        </a:rPr>
                        <m:t> −норма отдачи на собственный капитал</m:t>
                      </m:r>
                    </m:oMath>
                  </m:oMathPara>
                </a14:m>
                <a:endParaRPr lang="ru-RU" sz="2000"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17" name="Прямоугольник 16"/>
              <p:cNvSpPr>
                <a:spLocks noRot="1" noChangeAspect="1" noMove="1" noResize="1" noEditPoints="1" noAdjustHandles="1" noChangeArrowheads="1" noChangeShapeType="1" noTextEdit="1"/>
              </p:cNvSpPr>
              <p:nvPr/>
            </p:nvSpPr>
            <p:spPr>
              <a:xfrm>
                <a:off x="395536" y="2733387"/>
                <a:ext cx="5445144" cy="400110"/>
              </a:xfrm>
              <a:prstGeom prst="rect">
                <a:avLst/>
              </a:prstGeom>
              <a:blipFill rotWithShape="1">
                <a:blip r:embed="rId8"/>
                <a:stretch>
                  <a:fillRect b="-7576"/>
                </a:stretch>
              </a:blipFill>
            </p:spPr>
            <p:txBody>
              <a:bodyPr/>
              <a:lstStyle/>
              <a:p>
                <a:r>
                  <a:rPr lang="ru-RU">
                    <a:noFill/>
                  </a:rPr>
                  <a:t> </a:t>
                </a:r>
              </a:p>
            </p:txBody>
          </p:sp>
        </mc:Fallback>
      </mc:AlternateContent>
      <p:sp>
        <p:nvSpPr>
          <p:cNvPr id="6" name="Прямоугольник 5"/>
          <p:cNvSpPr/>
          <p:nvPr/>
        </p:nvSpPr>
        <p:spPr>
          <a:xfrm>
            <a:off x="417007" y="3561753"/>
            <a:ext cx="6700686" cy="400110"/>
          </a:xfrm>
          <a:prstGeom prst="rect">
            <a:avLst/>
          </a:prstGeom>
        </p:spPr>
        <p:txBody>
          <a:bodyPr wrap="square">
            <a:spAutoFit/>
          </a:bodyPr>
          <a:lstStyle/>
          <a:p>
            <a:pPr algn="l"/>
            <a:r>
              <a:rPr lang="ru-RU" sz="2000" i="1" dirty="0"/>
              <a:t>М – </a:t>
            </a:r>
            <a:r>
              <a:rPr lang="ru-RU" sz="2000" dirty="0"/>
              <a:t>доля кредита в общей сумме инвестиций;</a:t>
            </a:r>
          </a:p>
        </p:txBody>
      </p:sp>
      <p:sp>
        <p:nvSpPr>
          <p:cNvPr id="9"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6" name="Прямоугольник 15"/>
              <p:cNvSpPr/>
              <p:nvPr/>
            </p:nvSpPr>
            <p:spPr>
              <a:xfrm>
                <a:off x="378621" y="4894441"/>
                <a:ext cx="8400633" cy="998158"/>
              </a:xfrm>
              <a:prstGeom prst="rect">
                <a:avLst/>
              </a:prstGeom>
            </p:spPr>
            <p:txBody>
              <a:bodyPr wrap="none">
                <a:spAutoFit/>
              </a:bodyPr>
              <a:lstStyle/>
              <a:p>
                <a:pPr lvl="0"/>
                <a14:m>
                  <m:oMath xmlns:m="http://schemas.openxmlformats.org/officeDocument/2006/math">
                    <m:sSub>
                      <m:sSubPr>
                        <m:ctrlPr>
                          <a:rPr lang="ru-RU" i="1">
                            <a:latin typeface="Cambria Math"/>
                          </a:rPr>
                        </m:ctrlPr>
                      </m:sSubPr>
                      <m:e>
                        <m:r>
                          <a:rPr lang="ru-RU" i="1">
                            <a:latin typeface="Cambria Math"/>
                          </a:rPr>
                          <m:t>𝑃</m:t>
                        </m:r>
                      </m:e>
                      <m:sub>
                        <m:r>
                          <a:rPr lang="ru-RU" i="1">
                            <a:latin typeface="Cambria Math"/>
                          </a:rPr>
                          <m:t>𝑘</m:t>
                        </m:r>
                      </m:sub>
                    </m:sSub>
                    <m:r>
                      <a:rPr lang="ru-RU">
                        <a:latin typeface="Cambria Math"/>
                      </a:rPr>
                      <m:t>=</m:t>
                    </m:r>
                    <m:f>
                      <m:fPr>
                        <m:ctrlPr>
                          <a:rPr lang="ru-RU" i="1">
                            <a:latin typeface="Cambria Math"/>
                          </a:rPr>
                        </m:ctrlPr>
                      </m:fPr>
                      <m:num>
                        <m:d>
                          <m:dPr>
                            <m:begChr m:val=""/>
                            <m:ctrlPr>
                              <a:rPr lang="ru-RU" i="1">
                                <a:latin typeface="Cambria Math"/>
                              </a:rPr>
                            </m:ctrlPr>
                          </m:dPr>
                          <m:e>
                            <m:r>
                              <a:rPr lang="ru-RU" i="1">
                                <a:latin typeface="Cambria Math"/>
                              </a:rPr>
                              <m:t>𝑠𝑓𝑓</m:t>
                            </m:r>
                            <m:r>
                              <a:rPr lang="ru-RU">
                                <a:latin typeface="Cambria Math"/>
                              </a:rPr>
                              <m:t>(</m:t>
                            </m:r>
                            <m:sSub>
                              <m:sSubPr>
                                <m:ctrlPr>
                                  <a:rPr lang="ru-RU" i="1">
                                    <a:latin typeface="Cambria Math"/>
                                  </a:rPr>
                                </m:ctrlPr>
                              </m:sSubPr>
                              <m:e>
                                <m:r>
                                  <a:rPr lang="ru-RU" i="1">
                                    <a:latin typeface="Cambria Math"/>
                                  </a:rPr>
                                  <m:t>𝑖</m:t>
                                </m:r>
                              </m:e>
                              <m:sub>
                                <m:r>
                                  <a:rPr lang="ru-RU" i="1">
                                    <a:latin typeface="Cambria Math"/>
                                  </a:rPr>
                                  <m:t>𝑚</m:t>
                                </m:r>
                              </m:sub>
                            </m:sSub>
                            <m:r>
                              <a:rPr lang="ru-RU">
                                <a:latin typeface="Cambria Math"/>
                              </a:rPr>
                              <m:t>,</m:t>
                            </m:r>
                            <m:sSub>
                              <m:sSubPr>
                                <m:ctrlPr>
                                  <a:rPr lang="ru-RU" i="1">
                                    <a:latin typeface="Cambria Math"/>
                                  </a:rPr>
                                </m:ctrlPr>
                              </m:sSubPr>
                              <m:e>
                                <m:r>
                                  <a:rPr lang="ru-RU" i="1">
                                    <a:latin typeface="Cambria Math"/>
                                  </a:rPr>
                                  <m:t>𝑛</m:t>
                                </m:r>
                              </m:e>
                              <m:sub>
                                <m:r>
                                  <a:rPr lang="ru-RU" i="1">
                                    <a:latin typeface="Cambria Math"/>
                                  </a:rPr>
                                  <m:t>𝑚</m:t>
                                </m:r>
                              </m:sub>
                            </m:sSub>
                          </m:e>
                        </m:d>
                      </m:num>
                      <m:den>
                        <m:d>
                          <m:dPr>
                            <m:begChr m:val=""/>
                            <m:ctrlPr>
                              <a:rPr lang="ru-RU" i="1">
                                <a:latin typeface="Cambria Math"/>
                              </a:rPr>
                            </m:ctrlPr>
                          </m:dPr>
                          <m:e>
                            <m:r>
                              <a:rPr lang="ru-RU" i="1">
                                <a:latin typeface="Cambria Math"/>
                              </a:rPr>
                              <m:t>𝑠𝑓𝑓</m:t>
                            </m:r>
                            <m:r>
                              <a:rPr lang="ru-RU">
                                <a:latin typeface="Cambria Math"/>
                              </a:rPr>
                              <m:t>(</m:t>
                            </m:r>
                            <m:sSub>
                              <m:sSubPr>
                                <m:ctrlPr>
                                  <a:rPr lang="ru-RU" i="1">
                                    <a:latin typeface="Cambria Math"/>
                                  </a:rPr>
                                </m:ctrlPr>
                              </m:sSubPr>
                              <m:e>
                                <m:r>
                                  <a:rPr lang="ru-RU" i="1">
                                    <a:latin typeface="Cambria Math"/>
                                  </a:rPr>
                                  <m:t>𝑖</m:t>
                                </m:r>
                              </m:e>
                              <m:sub>
                                <m:r>
                                  <a:rPr lang="ru-RU" i="1">
                                    <a:latin typeface="Cambria Math"/>
                                  </a:rPr>
                                  <m:t>𝑚</m:t>
                                </m:r>
                              </m:sub>
                            </m:sSub>
                            <m:r>
                              <a:rPr lang="ru-RU">
                                <a:latin typeface="Cambria Math"/>
                              </a:rPr>
                              <m:t>,</m:t>
                            </m:r>
                            <m:r>
                              <a:rPr lang="ru-RU" i="1">
                                <a:latin typeface="Cambria Math"/>
                              </a:rPr>
                              <m:t>𝑘</m:t>
                            </m:r>
                          </m:e>
                        </m:d>
                      </m:den>
                    </m:f>
                  </m:oMath>
                </a14:m>
                <a:r>
                  <a:rPr lang="ru-RU" altLang="ru-RU" i="1" dirty="0">
                    <a:latin typeface="Times New Roman" panose="02020603050405020304" pitchFamily="18" charset="0"/>
                    <a:ea typeface="Times New Roman" panose="02020603050405020304" pitchFamily="18" charset="0"/>
                    <a:cs typeface="Times New Roman" panose="02020603050405020304" pitchFamily="18" charset="0"/>
                  </a:rPr>
                  <a:t> </a:t>
                </a:r>
                <a:r>
                  <a:rPr lang="ru-RU" altLang="ru-RU" sz="2000" i="1" dirty="0">
                    <a:latin typeface="Times New Roman" panose="02020603050405020304" pitchFamily="18" charset="0"/>
                    <a:ea typeface="Times New Roman" panose="02020603050405020304" pitchFamily="18" charset="0"/>
                    <a:cs typeface="Times New Roman" panose="02020603050405020304" pitchFamily="18" charset="0"/>
                  </a:rPr>
                  <a:t>– </a:t>
                </a:r>
                <a:r>
                  <a:rPr lang="ru-RU" altLang="ru-RU" sz="2000" dirty="0">
                    <a:latin typeface="Times New Roman" panose="02020603050405020304" pitchFamily="18" charset="0"/>
                    <a:ea typeface="Times New Roman" panose="02020603050405020304" pitchFamily="18" charset="0"/>
                    <a:cs typeface="Times New Roman" panose="02020603050405020304" pitchFamily="18" charset="0"/>
                  </a:rPr>
                  <a:t>погашенная к концу прогнозного периода доля кредита</a:t>
                </a:r>
                <a:r>
                  <a:rPr lang="ru-RU" altLang="ru-RU" sz="1200" dirty="0">
                    <a:latin typeface="Arial" pitchFamily="34" charset="0"/>
                    <a:ea typeface="Times New Roman" pitchFamily="18" charset="0"/>
                    <a:cs typeface="Arial" pitchFamily="34" charset="0"/>
                  </a:rPr>
                  <a:t>.</a:t>
                </a:r>
                <a:endParaRPr lang="ru-RU" altLang="ru-RU" sz="1800" dirty="0">
                  <a:latin typeface="Arial" pitchFamily="34" charset="0"/>
                  <a:cs typeface="Arial" pitchFamily="34" charset="0"/>
                </a:endParaRPr>
              </a:p>
              <a:p>
                <a:endParaRPr lang="ru-RU" sz="2000" dirty="0"/>
              </a:p>
            </p:txBody>
          </p:sp>
        </mc:Choice>
        <mc:Fallback xmlns="">
          <p:sp>
            <p:nvSpPr>
              <p:cNvPr id="16" name="Прямоугольник 15"/>
              <p:cNvSpPr>
                <a:spLocks noRot="1" noChangeAspect="1" noMove="1" noResize="1" noEditPoints="1" noAdjustHandles="1" noChangeArrowheads="1" noChangeShapeType="1" noTextEdit="1"/>
              </p:cNvSpPr>
              <p:nvPr/>
            </p:nvSpPr>
            <p:spPr>
              <a:xfrm>
                <a:off x="378621" y="4894441"/>
                <a:ext cx="8400633" cy="998158"/>
              </a:xfrm>
              <a:prstGeom prst="rect">
                <a:avLst/>
              </a:prstGeom>
              <a:blipFill rotWithShape="1">
                <a:blip r:embed="rId9"/>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04718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4"/>
          <p:cNvPicPr>
            <a:picLocks noGrp="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219200" y="2636838"/>
            <a:ext cx="6664325" cy="2879725"/>
          </a:xfrm>
          <a:noFill/>
        </p:spPr>
      </p:pic>
      <p:grpSp>
        <p:nvGrpSpPr>
          <p:cNvPr id="53251" name="Group 7"/>
          <p:cNvGrpSpPr>
            <a:grpSpLocks/>
          </p:cNvGrpSpPr>
          <p:nvPr/>
        </p:nvGrpSpPr>
        <p:grpSpPr bwMode="auto">
          <a:xfrm>
            <a:off x="3276600" y="990600"/>
            <a:ext cx="3254375" cy="1833563"/>
            <a:chOff x="1918" y="444"/>
            <a:chExt cx="2050" cy="1155"/>
          </a:xfrm>
        </p:grpSpPr>
        <p:sp>
          <p:nvSpPr>
            <p:cNvPr id="53253" name="Freeform 8"/>
            <p:cNvSpPr>
              <a:spLocks/>
            </p:cNvSpPr>
            <p:nvPr/>
          </p:nvSpPr>
          <p:spPr bwMode="auto">
            <a:xfrm>
              <a:off x="2003" y="500"/>
              <a:ext cx="1965" cy="1099"/>
            </a:xfrm>
            <a:custGeom>
              <a:avLst/>
              <a:gdLst>
                <a:gd name="T0" fmla="*/ 658 w 1965"/>
                <a:gd name="T1" fmla="*/ 861 h 1099"/>
                <a:gd name="T2" fmla="*/ 417 w 1965"/>
                <a:gd name="T3" fmla="*/ 847 h 1099"/>
                <a:gd name="T4" fmla="*/ 396 w 1965"/>
                <a:gd name="T5" fmla="*/ 918 h 1099"/>
                <a:gd name="T6" fmla="*/ 403 w 1965"/>
                <a:gd name="T7" fmla="*/ 990 h 1099"/>
                <a:gd name="T8" fmla="*/ 430 w 1965"/>
                <a:gd name="T9" fmla="*/ 1057 h 1099"/>
                <a:gd name="T10" fmla="*/ 427 w 1965"/>
                <a:gd name="T11" fmla="*/ 1078 h 1099"/>
                <a:gd name="T12" fmla="*/ 355 w 1965"/>
                <a:gd name="T13" fmla="*/ 1029 h 1099"/>
                <a:gd name="T14" fmla="*/ 302 w 1965"/>
                <a:gd name="T15" fmla="*/ 965 h 1099"/>
                <a:gd name="T16" fmla="*/ 271 w 1965"/>
                <a:gd name="T17" fmla="*/ 896 h 1099"/>
                <a:gd name="T18" fmla="*/ 265 w 1965"/>
                <a:gd name="T19" fmla="*/ 821 h 1099"/>
                <a:gd name="T20" fmla="*/ 283 w 1965"/>
                <a:gd name="T21" fmla="*/ 749 h 1099"/>
                <a:gd name="T22" fmla="*/ 182 w 1965"/>
                <a:gd name="T23" fmla="*/ 695 h 1099"/>
                <a:gd name="T24" fmla="*/ 101 w 1965"/>
                <a:gd name="T25" fmla="*/ 636 h 1099"/>
                <a:gd name="T26" fmla="*/ 42 w 1965"/>
                <a:gd name="T27" fmla="*/ 571 h 1099"/>
                <a:gd name="T28" fmla="*/ 8 w 1965"/>
                <a:gd name="T29" fmla="*/ 502 h 1099"/>
                <a:gd name="T30" fmla="*/ 0 w 1965"/>
                <a:gd name="T31" fmla="*/ 431 h 1099"/>
                <a:gd name="T32" fmla="*/ 15 w 1965"/>
                <a:gd name="T33" fmla="*/ 360 h 1099"/>
                <a:gd name="T34" fmla="*/ 53 w 1965"/>
                <a:gd name="T35" fmla="*/ 293 h 1099"/>
                <a:gd name="T36" fmla="*/ 119 w 1965"/>
                <a:gd name="T37" fmla="*/ 228 h 1099"/>
                <a:gd name="T38" fmla="*/ 206 w 1965"/>
                <a:gd name="T39" fmla="*/ 169 h 1099"/>
                <a:gd name="T40" fmla="*/ 311 w 1965"/>
                <a:gd name="T41" fmla="*/ 117 h 1099"/>
                <a:gd name="T42" fmla="*/ 434 w 1965"/>
                <a:gd name="T43" fmla="*/ 74 h 1099"/>
                <a:gd name="T44" fmla="*/ 569 w 1965"/>
                <a:gd name="T45" fmla="*/ 38 h 1099"/>
                <a:gd name="T46" fmla="*/ 718 w 1965"/>
                <a:gd name="T47" fmla="*/ 15 h 1099"/>
                <a:gd name="T48" fmla="*/ 871 w 1965"/>
                <a:gd name="T49" fmla="*/ 1 h 1099"/>
                <a:gd name="T50" fmla="*/ 1031 w 1965"/>
                <a:gd name="T51" fmla="*/ 0 h 1099"/>
                <a:gd name="T52" fmla="*/ 1183 w 1965"/>
                <a:gd name="T53" fmla="*/ 8 h 1099"/>
                <a:gd name="T54" fmla="*/ 1336 w 1965"/>
                <a:gd name="T55" fmla="*/ 27 h 1099"/>
                <a:gd name="T56" fmla="*/ 1478 w 1965"/>
                <a:gd name="T57" fmla="*/ 59 h 1099"/>
                <a:gd name="T58" fmla="*/ 1606 w 1965"/>
                <a:gd name="T59" fmla="*/ 98 h 1099"/>
                <a:gd name="T60" fmla="*/ 1719 w 1965"/>
                <a:gd name="T61" fmla="*/ 148 h 1099"/>
                <a:gd name="T62" fmla="*/ 1814 w 1965"/>
                <a:gd name="T63" fmla="*/ 205 h 1099"/>
                <a:gd name="T64" fmla="*/ 1887 w 1965"/>
                <a:gd name="T65" fmla="*/ 267 h 1099"/>
                <a:gd name="T66" fmla="*/ 1937 w 1965"/>
                <a:gd name="T67" fmla="*/ 332 h 1099"/>
                <a:gd name="T68" fmla="*/ 1962 w 1965"/>
                <a:gd name="T69" fmla="*/ 404 h 1099"/>
                <a:gd name="T70" fmla="*/ 1962 w 1965"/>
                <a:gd name="T71" fmla="*/ 472 h 1099"/>
                <a:gd name="T72" fmla="*/ 1938 w 1965"/>
                <a:gd name="T73" fmla="*/ 543 h 1099"/>
                <a:gd name="T74" fmla="*/ 1889 w 1965"/>
                <a:gd name="T75" fmla="*/ 609 h 1099"/>
                <a:gd name="T76" fmla="*/ 1815 w 1965"/>
                <a:gd name="T77" fmla="*/ 672 h 1099"/>
                <a:gd name="T78" fmla="*/ 1722 w 1965"/>
                <a:gd name="T79" fmla="*/ 729 h 1099"/>
                <a:gd name="T80" fmla="*/ 1609 w 1965"/>
                <a:gd name="T81" fmla="*/ 778 h 1099"/>
                <a:gd name="T82" fmla="*/ 1483 w 1965"/>
                <a:gd name="T83" fmla="*/ 819 h 1099"/>
                <a:gd name="T84" fmla="*/ 1341 w 1965"/>
                <a:gd name="T85" fmla="*/ 849 h 1099"/>
                <a:gd name="T86" fmla="*/ 1190 w 1965"/>
                <a:gd name="T87" fmla="*/ 870 h 1099"/>
                <a:gd name="T88" fmla="*/ 1034 w 1965"/>
                <a:gd name="T89" fmla="*/ 879 h 109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65"/>
                <a:gd name="T136" fmla="*/ 0 h 1099"/>
                <a:gd name="T137" fmla="*/ 1965 w 1965"/>
                <a:gd name="T138" fmla="*/ 1099 h 109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65" h="1099">
                  <a:moveTo>
                    <a:pt x="951" y="879"/>
                  </a:moveTo>
                  <a:lnTo>
                    <a:pt x="781" y="872"/>
                  </a:lnTo>
                  <a:lnTo>
                    <a:pt x="658" y="861"/>
                  </a:lnTo>
                  <a:lnTo>
                    <a:pt x="566" y="842"/>
                  </a:lnTo>
                  <a:lnTo>
                    <a:pt x="445" y="810"/>
                  </a:lnTo>
                  <a:lnTo>
                    <a:pt x="417" y="847"/>
                  </a:lnTo>
                  <a:lnTo>
                    <a:pt x="407" y="870"/>
                  </a:lnTo>
                  <a:lnTo>
                    <a:pt x="401" y="893"/>
                  </a:lnTo>
                  <a:lnTo>
                    <a:pt x="396" y="918"/>
                  </a:lnTo>
                  <a:lnTo>
                    <a:pt x="394" y="941"/>
                  </a:lnTo>
                  <a:lnTo>
                    <a:pt x="396" y="965"/>
                  </a:lnTo>
                  <a:lnTo>
                    <a:pt x="403" y="990"/>
                  </a:lnTo>
                  <a:lnTo>
                    <a:pt x="407" y="1012"/>
                  </a:lnTo>
                  <a:lnTo>
                    <a:pt x="417" y="1034"/>
                  </a:lnTo>
                  <a:lnTo>
                    <a:pt x="430" y="1057"/>
                  </a:lnTo>
                  <a:lnTo>
                    <a:pt x="445" y="1078"/>
                  </a:lnTo>
                  <a:lnTo>
                    <a:pt x="460" y="1098"/>
                  </a:lnTo>
                  <a:lnTo>
                    <a:pt x="427" y="1078"/>
                  </a:lnTo>
                  <a:lnTo>
                    <a:pt x="401" y="1063"/>
                  </a:lnTo>
                  <a:lnTo>
                    <a:pt x="378" y="1046"/>
                  </a:lnTo>
                  <a:lnTo>
                    <a:pt x="355" y="1029"/>
                  </a:lnTo>
                  <a:lnTo>
                    <a:pt x="335" y="1009"/>
                  </a:lnTo>
                  <a:lnTo>
                    <a:pt x="317" y="988"/>
                  </a:lnTo>
                  <a:lnTo>
                    <a:pt x="302" y="965"/>
                  </a:lnTo>
                  <a:lnTo>
                    <a:pt x="289" y="944"/>
                  </a:lnTo>
                  <a:lnTo>
                    <a:pt x="278" y="919"/>
                  </a:lnTo>
                  <a:lnTo>
                    <a:pt x="271" y="896"/>
                  </a:lnTo>
                  <a:lnTo>
                    <a:pt x="267" y="871"/>
                  </a:lnTo>
                  <a:lnTo>
                    <a:pt x="265" y="847"/>
                  </a:lnTo>
                  <a:lnTo>
                    <a:pt x="265" y="821"/>
                  </a:lnTo>
                  <a:lnTo>
                    <a:pt x="271" y="797"/>
                  </a:lnTo>
                  <a:lnTo>
                    <a:pt x="276" y="772"/>
                  </a:lnTo>
                  <a:lnTo>
                    <a:pt x="283" y="749"/>
                  </a:lnTo>
                  <a:lnTo>
                    <a:pt x="247" y="731"/>
                  </a:lnTo>
                  <a:lnTo>
                    <a:pt x="213" y="715"/>
                  </a:lnTo>
                  <a:lnTo>
                    <a:pt x="182" y="695"/>
                  </a:lnTo>
                  <a:lnTo>
                    <a:pt x="153" y="676"/>
                  </a:lnTo>
                  <a:lnTo>
                    <a:pt x="127" y="656"/>
                  </a:lnTo>
                  <a:lnTo>
                    <a:pt x="101" y="636"/>
                  </a:lnTo>
                  <a:lnTo>
                    <a:pt x="80" y="614"/>
                  </a:lnTo>
                  <a:lnTo>
                    <a:pt x="58" y="592"/>
                  </a:lnTo>
                  <a:lnTo>
                    <a:pt x="42" y="571"/>
                  </a:lnTo>
                  <a:lnTo>
                    <a:pt x="29" y="548"/>
                  </a:lnTo>
                  <a:lnTo>
                    <a:pt x="18" y="525"/>
                  </a:lnTo>
                  <a:lnTo>
                    <a:pt x="8" y="502"/>
                  </a:lnTo>
                  <a:lnTo>
                    <a:pt x="3" y="479"/>
                  </a:lnTo>
                  <a:lnTo>
                    <a:pt x="0" y="455"/>
                  </a:lnTo>
                  <a:lnTo>
                    <a:pt x="0" y="431"/>
                  </a:lnTo>
                  <a:lnTo>
                    <a:pt x="2" y="408"/>
                  </a:lnTo>
                  <a:lnTo>
                    <a:pt x="7" y="383"/>
                  </a:lnTo>
                  <a:lnTo>
                    <a:pt x="15" y="360"/>
                  </a:lnTo>
                  <a:lnTo>
                    <a:pt x="26" y="337"/>
                  </a:lnTo>
                  <a:lnTo>
                    <a:pt x="39" y="316"/>
                  </a:lnTo>
                  <a:lnTo>
                    <a:pt x="53" y="293"/>
                  </a:lnTo>
                  <a:lnTo>
                    <a:pt x="75" y="270"/>
                  </a:lnTo>
                  <a:lnTo>
                    <a:pt x="93" y="249"/>
                  </a:lnTo>
                  <a:lnTo>
                    <a:pt x="119" y="228"/>
                  </a:lnTo>
                  <a:lnTo>
                    <a:pt x="145" y="208"/>
                  </a:lnTo>
                  <a:lnTo>
                    <a:pt x="173" y="189"/>
                  </a:lnTo>
                  <a:lnTo>
                    <a:pt x="206" y="169"/>
                  </a:lnTo>
                  <a:lnTo>
                    <a:pt x="237" y="150"/>
                  </a:lnTo>
                  <a:lnTo>
                    <a:pt x="273" y="134"/>
                  </a:lnTo>
                  <a:lnTo>
                    <a:pt x="311" y="117"/>
                  </a:lnTo>
                  <a:lnTo>
                    <a:pt x="350" y="102"/>
                  </a:lnTo>
                  <a:lnTo>
                    <a:pt x="391" y="87"/>
                  </a:lnTo>
                  <a:lnTo>
                    <a:pt x="434" y="74"/>
                  </a:lnTo>
                  <a:lnTo>
                    <a:pt x="478" y="62"/>
                  </a:lnTo>
                  <a:lnTo>
                    <a:pt x="522" y="51"/>
                  </a:lnTo>
                  <a:lnTo>
                    <a:pt x="569" y="38"/>
                  </a:lnTo>
                  <a:lnTo>
                    <a:pt x="618" y="31"/>
                  </a:lnTo>
                  <a:lnTo>
                    <a:pt x="669" y="22"/>
                  </a:lnTo>
                  <a:lnTo>
                    <a:pt x="718" y="15"/>
                  </a:lnTo>
                  <a:lnTo>
                    <a:pt x="769" y="10"/>
                  </a:lnTo>
                  <a:lnTo>
                    <a:pt x="820" y="4"/>
                  </a:lnTo>
                  <a:lnTo>
                    <a:pt x="871" y="1"/>
                  </a:lnTo>
                  <a:lnTo>
                    <a:pt x="925" y="0"/>
                  </a:lnTo>
                  <a:lnTo>
                    <a:pt x="976" y="0"/>
                  </a:lnTo>
                  <a:lnTo>
                    <a:pt x="1031" y="0"/>
                  </a:lnTo>
                  <a:lnTo>
                    <a:pt x="1083" y="1"/>
                  </a:lnTo>
                  <a:lnTo>
                    <a:pt x="1134" y="4"/>
                  </a:lnTo>
                  <a:lnTo>
                    <a:pt x="1183" y="8"/>
                  </a:lnTo>
                  <a:lnTo>
                    <a:pt x="1237" y="14"/>
                  </a:lnTo>
                  <a:lnTo>
                    <a:pt x="1285" y="22"/>
                  </a:lnTo>
                  <a:lnTo>
                    <a:pt x="1336" y="27"/>
                  </a:lnTo>
                  <a:lnTo>
                    <a:pt x="1385" y="38"/>
                  </a:lnTo>
                  <a:lnTo>
                    <a:pt x="1432" y="47"/>
                  </a:lnTo>
                  <a:lnTo>
                    <a:pt x="1478" y="59"/>
                  </a:lnTo>
                  <a:lnTo>
                    <a:pt x="1522" y="71"/>
                  </a:lnTo>
                  <a:lnTo>
                    <a:pt x="1565" y="84"/>
                  </a:lnTo>
                  <a:lnTo>
                    <a:pt x="1606" y="98"/>
                  </a:lnTo>
                  <a:lnTo>
                    <a:pt x="1645" y="115"/>
                  </a:lnTo>
                  <a:lnTo>
                    <a:pt x="1684" y="130"/>
                  </a:lnTo>
                  <a:lnTo>
                    <a:pt x="1719" y="148"/>
                  </a:lnTo>
                  <a:lnTo>
                    <a:pt x="1755" y="166"/>
                  </a:lnTo>
                  <a:lnTo>
                    <a:pt x="1784" y="186"/>
                  </a:lnTo>
                  <a:lnTo>
                    <a:pt x="1814" y="205"/>
                  </a:lnTo>
                  <a:lnTo>
                    <a:pt x="1840" y="225"/>
                  </a:lnTo>
                  <a:lnTo>
                    <a:pt x="1864" y="246"/>
                  </a:lnTo>
                  <a:lnTo>
                    <a:pt x="1887" y="267"/>
                  </a:lnTo>
                  <a:lnTo>
                    <a:pt x="1905" y="289"/>
                  </a:lnTo>
                  <a:lnTo>
                    <a:pt x="1922" y="311"/>
                  </a:lnTo>
                  <a:lnTo>
                    <a:pt x="1937" y="332"/>
                  </a:lnTo>
                  <a:lnTo>
                    <a:pt x="1948" y="357"/>
                  </a:lnTo>
                  <a:lnTo>
                    <a:pt x="1956" y="381"/>
                  </a:lnTo>
                  <a:lnTo>
                    <a:pt x="1962" y="404"/>
                  </a:lnTo>
                  <a:lnTo>
                    <a:pt x="1964" y="428"/>
                  </a:lnTo>
                  <a:lnTo>
                    <a:pt x="1964" y="451"/>
                  </a:lnTo>
                  <a:lnTo>
                    <a:pt x="1962" y="472"/>
                  </a:lnTo>
                  <a:lnTo>
                    <a:pt x="1956" y="497"/>
                  </a:lnTo>
                  <a:lnTo>
                    <a:pt x="1948" y="520"/>
                  </a:lnTo>
                  <a:lnTo>
                    <a:pt x="1938" y="543"/>
                  </a:lnTo>
                  <a:lnTo>
                    <a:pt x="1925" y="566"/>
                  </a:lnTo>
                  <a:lnTo>
                    <a:pt x="1905" y="589"/>
                  </a:lnTo>
                  <a:lnTo>
                    <a:pt x="1889" y="609"/>
                  </a:lnTo>
                  <a:lnTo>
                    <a:pt x="1866" y="632"/>
                  </a:lnTo>
                  <a:lnTo>
                    <a:pt x="1842" y="652"/>
                  </a:lnTo>
                  <a:lnTo>
                    <a:pt x="1815" y="672"/>
                  </a:lnTo>
                  <a:lnTo>
                    <a:pt x="1787" y="693"/>
                  </a:lnTo>
                  <a:lnTo>
                    <a:pt x="1756" y="711"/>
                  </a:lnTo>
                  <a:lnTo>
                    <a:pt x="1722" y="729"/>
                  </a:lnTo>
                  <a:lnTo>
                    <a:pt x="1686" y="746"/>
                  </a:lnTo>
                  <a:lnTo>
                    <a:pt x="1648" y="762"/>
                  </a:lnTo>
                  <a:lnTo>
                    <a:pt x="1609" y="778"/>
                  </a:lnTo>
                  <a:lnTo>
                    <a:pt x="1568" y="792"/>
                  </a:lnTo>
                  <a:lnTo>
                    <a:pt x="1526" y="808"/>
                  </a:lnTo>
                  <a:lnTo>
                    <a:pt x="1483" y="819"/>
                  </a:lnTo>
                  <a:lnTo>
                    <a:pt x="1435" y="831"/>
                  </a:lnTo>
                  <a:lnTo>
                    <a:pt x="1388" y="841"/>
                  </a:lnTo>
                  <a:lnTo>
                    <a:pt x="1341" y="849"/>
                  </a:lnTo>
                  <a:lnTo>
                    <a:pt x="1292" y="859"/>
                  </a:lnTo>
                  <a:lnTo>
                    <a:pt x="1241" y="864"/>
                  </a:lnTo>
                  <a:lnTo>
                    <a:pt x="1190" y="870"/>
                  </a:lnTo>
                  <a:lnTo>
                    <a:pt x="1137" y="874"/>
                  </a:lnTo>
                  <a:lnTo>
                    <a:pt x="1087" y="878"/>
                  </a:lnTo>
                  <a:lnTo>
                    <a:pt x="1034" y="879"/>
                  </a:lnTo>
                  <a:lnTo>
                    <a:pt x="982" y="879"/>
                  </a:lnTo>
                  <a:lnTo>
                    <a:pt x="951" y="879"/>
                  </a:lnTo>
                </a:path>
              </a:pathLst>
            </a:custGeom>
            <a:solidFill>
              <a:srgbClr val="000000"/>
            </a:solidFill>
            <a:ln w="12700" cap="rnd">
              <a:solidFill>
                <a:srgbClr val="000000"/>
              </a:solidFill>
              <a:round/>
              <a:headEnd/>
              <a:tailEnd/>
            </a:ln>
          </p:spPr>
          <p:txBody>
            <a:bodyPr/>
            <a:lstStyle/>
            <a:p>
              <a:endParaRPr lang="ru-RU"/>
            </a:p>
          </p:txBody>
        </p:sp>
        <p:sp>
          <p:nvSpPr>
            <p:cNvPr id="53254" name="Freeform 9"/>
            <p:cNvSpPr>
              <a:spLocks/>
            </p:cNvSpPr>
            <p:nvPr/>
          </p:nvSpPr>
          <p:spPr bwMode="auto">
            <a:xfrm>
              <a:off x="1918" y="444"/>
              <a:ext cx="1967" cy="1100"/>
            </a:xfrm>
            <a:custGeom>
              <a:avLst/>
              <a:gdLst>
                <a:gd name="T0" fmla="*/ 661 w 1967"/>
                <a:gd name="T1" fmla="*/ 861 h 1100"/>
                <a:gd name="T2" fmla="*/ 420 w 1967"/>
                <a:gd name="T3" fmla="*/ 847 h 1100"/>
                <a:gd name="T4" fmla="*/ 401 w 1967"/>
                <a:gd name="T5" fmla="*/ 917 h 1100"/>
                <a:gd name="T6" fmla="*/ 406 w 1967"/>
                <a:gd name="T7" fmla="*/ 989 h 1100"/>
                <a:gd name="T8" fmla="*/ 434 w 1967"/>
                <a:gd name="T9" fmla="*/ 1057 h 1100"/>
                <a:gd name="T10" fmla="*/ 429 w 1967"/>
                <a:gd name="T11" fmla="*/ 1077 h 1100"/>
                <a:gd name="T12" fmla="*/ 357 w 1967"/>
                <a:gd name="T13" fmla="*/ 1029 h 1100"/>
                <a:gd name="T14" fmla="*/ 306 w 1967"/>
                <a:gd name="T15" fmla="*/ 966 h 1100"/>
                <a:gd name="T16" fmla="*/ 277 w 1967"/>
                <a:gd name="T17" fmla="*/ 897 h 1100"/>
                <a:gd name="T18" fmla="*/ 270 w 1967"/>
                <a:gd name="T19" fmla="*/ 823 h 1100"/>
                <a:gd name="T20" fmla="*/ 287 w 1967"/>
                <a:gd name="T21" fmla="*/ 750 h 1100"/>
                <a:gd name="T22" fmla="*/ 187 w 1967"/>
                <a:gd name="T23" fmla="*/ 695 h 1100"/>
                <a:gd name="T24" fmla="*/ 103 w 1967"/>
                <a:gd name="T25" fmla="*/ 637 h 1100"/>
                <a:gd name="T26" fmla="*/ 46 w 1967"/>
                <a:gd name="T27" fmla="*/ 570 h 1100"/>
                <a:gd name="T28" fmla="*/ 11 w 1967"/>
                <a:gd name="T29" fmla="*/ 500 h 1100"/>
                <a:gd name="T30" fmla="*/ 0 w 1967"/>
                <a:gd name="T31" fmla="*/ 430 h 1100"/>
                <a:gd name="T32" fmla="*/ 16 w 1967"/>
                <a:gd name="T33" fmla="*/ 362 h 1100"/>
                <a:gd name="T34" fmla="*/ 59 w 1967"/>
                <a:gd name="T35" fmla="*/ 293 h 1100"/>
                <a:gd name="T36" fmla="*/ 123 w 1967"/>
                <a:gd name="T37" fmla="*/ 229 h 1100"/>
                <a:gd name="T38" fmla="*/ 208 w 1967"/>
                <a:gd name="T39" fmla="*/ 171 h 1100"/>
                <a:gd name="T40" fmla="*/ 313 w 1967"/>
                <a:gd name="T41" fmla="*/ 118 h 1100"/>
                <a:gd name="T42" fmla="*/ 437 w 1967"/>
                <a:gd name="T43" fmla="*/ 74 h 1100"/>
                <a:gd name="T44" fmla="*/ 575 w 1967"/>
                <a:gd name="T45" fmla="*/ 40 h 1100"/>
                <a:gd name="T46" fmla="*/ 720 w 1967"/>
                <a:gd name="T47" fmla="*/ 15 h 1100"/>
                <a:gd name="T48" fmla="*/ 876 w 1967"/>
                <a:gd name="T49" fmla="*/ 1 h 1100"/>
                <a:gd name="T50" fmla="*/ 1033 w 1967"/>
                <a:gd name="T51" fmla="*/ 0 h 1100"/>
                <a:gd name="T52" fmla="*/ 1188 w 1967"/>
                <a:gd name="T53" fmla="*/ 9 h 1100"/>
                <a:gd name="T54" fmla="*/ 1339 w 1967"/>
                <a:gd name="T55" fmla="*/ 28 h 1100"/>
                <a:gd name="T56" fmla="*/ 1480 w 1967"/>
                <a:gd name="T57" fmla="*/ 60 h 1100"/>
                <a:gd name="T58" fmla="*/ 1611 w 1967"/>
                <a:gd name="T59" fmla="*/ 100 h 1100"/>
                <a:gd name="T60" fmla="*/ 1724 w 1967"/>
                <a:gd name="T61" fmla="*/ 149 h 1100"/>
                <a:gd name="T62" fmla="*/ 1817 w 1967"/>
                <a:gd name="T63" fmla="*/ 205 h 1100"/>
                <a:gd name="T64" fmla="*/ 1890 w 1967"/>
                <a:gd name="T65" fmla="*/ 266 h 1100"/>
                <a:gd name="T66" fmla="*/ 1938 w 1967"/>
                <a:gd name="T67" fmla="*/ 333 h 1100"/>
                <a:gd name="T68" fmla="*/ 1963 w 1967"/>
                <a:gd name="T69" fmla="*/ 404 h 1100"/>
                <a:gd name="T70" fmla="*/ 1964 w 1967"/>
                <a:gd name="T71" fmla="*/ 475 h 1100"/>
                <a:gd name="T72" fmla="*/ 1940 w 1967"/>
                <a:gd name="T73" fmla="*/ 543 h 1100"/>
                <a:gd name="T74" fmla="*/ 1892 w 1967"/>
                <a:gd name="T75" fmla="*/ 610 h 1100"/>
                <a:gd name="T76" fmla="*/ 1819 w 1967"/>
                <a:gd name="T77" fmla="*/ 672 h 1100"/>
                <a:gd name="T78" fmla="*/ 1726 w 1967"/>
                <a:gd name="T79" fmla="*/ 730 h 1100"/>
                <a:gd name="T80" fmla="*/ 1614 w 1967"/>
                <a:gd name="T81" fmla="*/ 779 h 1100"/>
                <a:gd name="T82" fmla="*/ 1483 w 1967"/>
                <a:gd name="T83" fmla="*/ 820 h 1100"/>
                <a:gd name="T84" fmla="*/ 1342 w 1967"/>
                <a:gd name="T85" fmla="*/ 851 h 1100"/>
                <a:gd name="T86" fmla="*/ 1193 w 1967"/>
                <a:gd name="T87" fmla="*/ 871 h 1100"/>
                <a:gd name="T88" fmla="*/ 1036 w 1967"/>
                <a:gd name="T89" fmla="*/ 879 h 110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67"/>
                <a:gd name="T136" fmla="*/ 0 h 1100"/>
                <a:gd name="T137" fmla="*/ 1967 w 1967"/>
                <a:gd name="T138" fmla="*/ 1100 h 110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67" h="1100">
                  <a:moveTo>
                    <a:pt x="954" y="881"/>
                  </a:moveTo>
                  <a:lnTo>
                    <a:pt x="783" y="875"/>
                  </a:lnTo>
                  <a:lnTo>
                    <a:pt x="661" y="861"/>
                  </a:lnTo>
                  <a:lnTo>
                    <a:pt x="569" y="843"/>
                  </a:lnTo>
                  <a:lnTo>
                    <a:pt x="448" y="811"/>
                  </a:lnTo>
                  <a:lnTo>
                    <a:pt x="420" y="847"/>
                  </a:lnTo>
                  <a:lnTo>
                    <a:pt x="411" y="871"/>
                  </a:lnTo>
                  <a:lnTo>
                    <a:pt x="406" y="894"/>
                  </a:lnTo>
                  <a:lnTo>
                    <a:pt x="401" y="917"/>
                  </a:lnTo>
                  <a:lnTo>
                    <a:pt x="398" y="942"/>
                  </a:lnTo>
                  <a:lnTo>
                    <a:pt x="401" y="965"/>
                  </a:lnTo>
                  <a:lnTo>
                    <a:pt x="406" y="989"/>
                  </a:lnTo>
                  <a:lnTo>
                    <a:pt x="411" y="1014"/>
                  </a:lnTo>
                  <a:lnTo>
                    <a:pt x="420" y="1035"/>
                  </a:lnTo>
                  <a:lnTo>
                    <a:pt x="434" y="1057"/>
                  </a:lnTo>
                  <a:lnTo>
                    <a:pt x="448" y="1079"/>
                  </a:lnTo>
                  <a:lnTo>
                    <a:pt x="465" y="1099"/>
                  </a:lnTo>
                  <a:lnTo>
                    <a:pt x="429" y="1077"/>
                  </a:lnTo>
                  <a:lnTo>
                    <a:pt x="406" y="1064"/>
                  </a:lnTo>
                  <a:lnTo>
                    <a:pt x="380" y="1047"/>
                  </a:lnTo>
                  <a:lnTo>
                    <a:pt x="357" y="1029"/>
                  </a:lnTo>
                  <a:lnTo>
                    <a:pt x="339" y="1010"/>
                  </a:lnTo>
                  <a:lnTo>
                    <a:pt x="321" y="988"/>
                  </a:lnTo>
                  <a:lnTo>
                    <a:pt x="306" y="966"/>
                  </a:lnTo>
                  <a:lnTo>
                    <a:pt x="293" y="943"/>
                  </a:lnTo>
                  <a:lnTo>
                    <a:pt x="283" y="920"/>
                  </a:lnTo>
                  <a:lnTo>
                    <a:pt x="277" y="897"/>
                  </a:lnTo>
                  <a:lnTo>
                    <a:pt x="270" y="872"/>
                  </a:lnTo>
                  <a:lnTo>
                    <a:pt x="269" y="847"/>
                  </a:lnTo>
                  <a:lnTo>
                    <a:pt x="270" y="823"/>
                  </a:lnTo>
                  <a:lnTo>
                    <a:pt x="274" y="796"/>
                  </a:lnTo>
                  <a:lnTo>
                    <a:pt x="280" y="773"/>
                  </a:lnTo>
                  <a:lnTo>
                    <a:pt x="287" y="750"/>
                  </a:lnTo>
                  <a:lnTo>
                    <a:pt x="249" y="733"/>
                  </a:lnTo>
                  <a:lnTo>
                    <a:pt x="216" y="715"/>
                  </a:lnTo>
                  <a:lnTo>
                    <a:pt x="187" y="695"/>
                  </a:lnTo>
                  <a:lnTo>
                    <a:pt x="156" y="677"/>
                  </a:lnTo>
                  <a:lnTo>
                    <a:pt x="128" y="657"/>
                  </a:lnTo>
                  <a:lnTo>
                    <a:pt x="103" y="637"/>
                  </a:lnTo>
                  <a:lnTo>
                    <a:pt x="80" y="614"/>
                  </a:lnTo>
                  <a:lnTo>
                    <a:pt x="62" y="592"/>
                  </a:lnTo>
                  <a:lnTo>
                    <a:pt x="46" y="570"/>
                  </a:lnTo>
                  <a:lnTo>
                    <a:pt x="33" y="548"/>
                  </a:lnTo>
                  <a:lnTo>
                    <a:pt x="20" y="526"/>
                  </a:lnTo>
                  <a:lnTo>
                    <a:pt x="11" y="500"/>
                  </a:lnTo>
                  <a:lnTo>
                    <a:pt x="3" y="478"/>
                  </a:lnTo>
                  <a:lnTo>
                    <a:pt x="2" y="455"/>
                  </a:lnTo>
                  <a:lnTo>
                    <a:pt x="0" y="430"/>
                  </a:lnTo>
                  <a:lnTo>
                    <a:pt x="3" y="407"/>
                  </a:lnTo>
                  <a:lnTo>
                    <a:pt x="8" y="384"/>
                  </a:lnTo>
                  <a:lnTo>
                    <a:pt x="16" y="362"/>
                  </a:lnTo>
                  <a:lnTo>
                    <a:pt x="28" y="338"/>
                  </a:lnTo>
                  <a:lnTo>
                    <a:pt x="41" y="316"/>
                  </a:lnTo>
                  <a:lnTo>
                    <a:pt x="59" y="293"/>
                  </a:lnTo>
                  <a:lnTo>
                    <a:pt x="77" y="271"/>
                  </a:lnTo>
                  <a:lnTo>
                    <a:pt x="98" y="251"/>
                  </a:lnTo>
                  <a:lnTo>
                    <a:pt x="123" y="229"/>
                  </a:lnTo>
                  <a:lnTo>
                    <a:pt x="149" y="209"/>
                  </a:lnTo>
                  <a:lnTo>
                    <a:pt x="177" y="190"/>
                  </a:lnTo>
                  <a:lnTo>
                    <a:pt x="208" y="171"/>
                  </a:lnTo>
                  <a:lnTo>
                    <a:pt x="240" y="152"/>
                  </a:lnTo>
                  <a:lnTo>
                    <a:pt x="278" y="134"/>
                  </a:lnTo>
                  <a:lnTo>
                    <a:pt x="313" y="118"/>
                  </a:lnTo>
                  <a:lnTo>
                    <a:pt x="352" y="102"/>
                  </a:lnTo>
                  <a:lnTo>
                    <a:pt x="394" y="88"/>
                  </a:lnTo>
                  <a:lnTo>
                    <a:pt x="437" y="74"/>
                  </a:lnTo>
                  <a:lnTo>
                    <a:pt x="480" y="61"/>
                  </a:lnTo>
                  <a:lnTo>
                    <a:pt x="527" y="50"/>
                  </a:lnTo>
                  <a:lnTo>
                    <a:pt x="575" y="40"/>
                  </a:lnTo>
                  <a:lnTo>
                    <a:pt x="622" y="31"/>
                  </a:lnTo>
                  <a:lnTo>
                    <a:pt x="671" y="22"/>
                  </a:lnTo>
                  <a:lnTo>
                    <a:pt x="720" y="15"/>
                  </a:lnTo>
                  <a:lnTo>
                    <a:pt x="771" y="9"/>
                  </a:lnTo>
                  <a:lnTo>
                    <a:pt x="823" y="6"/>
                  </a:lnTo>
                  <a:lnTo>
                    <a:pt x="876" y="1"/>
                  </a:lnTo>
                  <a:lnTo>
                    <a:pt x="928" y="0"/>
                  </a:lnTo>
                  <a:lnTo>
                    <a:pt x="979" y="0"/>
                  </a:lnTo>
                  <a:lnTo>
                    <a:pt x="1033" y="0"/>
                  </a:lnTo>
                  <a:lnTo>
                    <a:pt x="1084" y="1"/>
                  </a:lnTo>
                  <a:lnTo>
                    <a:pt x="1136" y="5"/>
                  </a:lnTo>
                  <a:lnTo>
                    <a:pt x="1188" y="9"/>
                  </a:lnTo>
                  <a:lnTo>
                    <a:pt x="1239" y="13"/>
                  </a:lnTo>
                  <a:lnTo>
                    <a:pt x="1290" y="20"/>
                  </a:lnTo>
                  <a:lnTo>
                    <a:pt x="1339" y="28"/>
                  </a:lnTo>
                  <a:lnTo>
                    <a:pt x="1388" y="38"/>
                  </a:lnTo>
                  <a:lnTo>
                    <a:pt x="1434" y="48"/>
                  </a:lnTo>
                  <a:lnTo>
                    <a:pt x="1480" y="60"/>
                  </a:lnTo>
                  <a:lnTo>
                    <a:pt x="1524" y="71"/>
                  </a:lnTo>
                  <a:lnTo>
                    <a:pt x="1568" y="87"/>
                  </a:lnTo>
                  <a:lnTo>
                    <a:pt x="1611" y="100"/>
                  </a:lnTo>
                  <a:lnTo>
                    <a:pt x="1648" y="115"/>
                  </a:lnTo>
                  <a:lnTo>
                    <a:pt x="1688" y="131"/>
                  </a:lnTo>
                  <a:lnTo>
                    <a:pt x="1724" y="149"/>
                  </a:lnTo>
                  <a:lnTo>
                    <a:pt x="1757" y="166"/>
                  </a:lnTo>
                  <a:lnTo>
                    <a:pt x="1789" y="185"/>
                  </a:lnTo>
                  <a:lnTo>
                    <a:pt x="1817" y="205"/>
                  </a:lnTo>
                  <a:lnTo>
                    <a:pt x="1843" y="224"/>
                  </a:lnTo>
                  <a:lnTo>
                    <a:pt x="1868" y="246"/>
                  </a:lnTo>
                  <a:lnTo>
                    <a:pt x="1890" y="266"/>
                  </a:lnTo>
                  <a:lnTo>
                    <a:pt x="1909" y="290"/>
                  </a:lnTo>
                  <a:lnTo>
                    <a:pt x="1925" y="312"/>
                  </a:lnTo>
                  <a:lnTo>
                    <a:pt x="1938" y="333"/>
                  </a:lnTo>
                  <a:lnTo>
                    <a:pt x="1950" y="356"/>
                  </a:lnTo>
                  <a:lnTo>
                    <a:pt x="1959" y="379"/>
                  </a:lnTo>
                  <a:lnTo>
                    <a:pt x="1963" y="404"/>
                  </a:lnTo>
                  <a:lnTo>
                    <a:pt x="1966" y="428"/>
                  </a:lnTo>
                  <a:lnTo>
                    <a:pt x="1966" y="451"/>
                  </a:lnTo>
                  <a:lnTo>
                    <a:pt x="1964" y="475"/>
                  </a:lnTo>
                  <a:lnTo>
                    <a:pt x="1959" y="498"/>
                  </a:lnTo>
                  <a:lnTo>
                    <a:pt x="1951" y="520"/>
                  </a:lnTo>
                  <a:lnTo>
                    <a:pt x="1940" y="543"/>
                  </a:lnTo>
                  <a:lnTo>
                    <a:pt x="1927" y="567"/>
                  </a:lnTo>
                  <a:lnTo>
                    <a:pt x="1910" y="588"/>
                  </a:lnTo>
                  <a:lnTo>
                    <a:pt x="1892" y="610"/>
                  </a:lnTo>
                  <a:lnTo>
                    <a:pt x="1869" y="632"/>
                  </a:lnTo>
                  <a:lnTo>
                    <a:pt x="1845" y="652"/>
                  </a:lnTo>
                  <a:lnTo>
                    <a:pt x="1819" y="672"/>
                  </a:lnTo>
                  <a:lnTo>
                    <a:pt x="1791" y="693"/>
                  </a:lnTo>
                  <a:lnTo>
                    <a:pt x="1758" y="712"/>
                  </a:lnTo>
                  <a:lnTo>
                    <a:pt x="1726" y="730"/>
                  </a:lnTo>
                  <a:lnTo>
                    <a:pt x="1691" y="746"/>
                  </a:lnTo>
                  <a:lnTo>
                    <a:pt x="1652" y="763"/>
                  </a:lnTo>
                  <a:lnTo>
                    <a:pt x="1614" y="779"/>
                  </a:lnTo>
                  <a:lnTo>
                    <a:pt x="1572" y="793"/>
                  </a:lnTo>
                  <a:lnTo>
                    <a:pt x="1527" y="806"/>
                  </a:lnTo>
                  <a:lnTo>
                    <a:pt x="1483" y="820"/>
                  </a:lnTo>
                  <a:lnTo>
                    <a:pt x="1441" y="832"/>
                  </a:lnTo>
                  <a:lnTo>
                    <a:pt x="1392" y="840"/>
                  </a:lnTo>
                  <a:lnTo>
                    <a:pt x="1342" y="851"/>
                  </a:lnTo>
                  <a:lnTo>
                    <a:pt x="1293" y="857"/>
                  </a:lnTo>
                  <a:lnTo>
                    <a:pt x="1242" y="865"/>
                  </a:lnTo>
                  <a:lnTo>
                    <a:pt x="1193" y="871"/>
                  </a:lnTo>
                  <a:lnTo>
                    <a:pt x="1143" y="875"/>
                  </a:lnTo>
                  <a:lnTo>
                    <a:pt x="1090" y="877"/>
                  </a:lnTo>
                  <a:lnTo>
                    <a:pt x="1036" y="879"/>
                  </a:lnTo>
                  <a:lnTo>
                    <a:pt x="987" y="881"/>
                  </a:lnTo>
                  <a:lnTo>
                    <a:pt x="954" y="881"/>
                  </a:lnTo>
                </a:path>
              </a:pathLst>
            </a:custGeom>
            <a:solidFill>
              <a:srgbClr val="FFFFFF"/>
            </a:solidFill>
            <a:ln w="12700" cap="rnd">
              <a:solidFill>
                <a:srgbClr val="000000"/>
              </a:solidFill>
              <a:round/>
              <a:headEnd/>
              <a:tailEnd/>
            </a:ln>
          </p:spPr>
          <p:txBody>
            <a:bodyPr/>
            <a:lstStyle/>
            <a:p>
              <a:endParaRPr lang="ru-RU"/>
            </a:p>
          </p:txBody>
        </p:sp>
      </p:grpSp>
      <p:sp>
        <p:nvSpPr>
          <p:cNvPr id="53252" name="Rectangle 10"/>
          <p:cNvSpPr>
            <a:spLocks noChangeArrowheads="1"/>
          </p:cNvSpPr>
          <p:nvPr/>
        </p:nvSpPr>
        <p:spPr bwMode="auto">
          <a:xfrm>
            <a:off x="3581400" y="1295400"/>
            <a:ext cx="2555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ru-RU" altLang="ru-RU" sz="3600" b="1" i="1">
                <a:solidFill>
                  <a:srgbClr val="FC0128"/>
                </a:solidFill>
                <a:latin typeface="Arial" pitchFamily="34" charset="0"/>
              </a:rPr>
              <a:t>Вопросы</a:t>
            </a:r>
            <a:r>
              <a:rPr lang="en-US" altLang="ru-RU" sz="3600" b="1" i="1">
                <a:solidFill>
                  <a:srgbClr val="FC0128"/>
                </a:solidFill>
                <a:latin typeface="Arial" pitchFamily="34" charset="0"/>
              </a:rPr>
              <a:t>?</a:t>
            </a:r>
          </a:p>
        </p:txBody>
      </p:sp>
    </p:spTree>
    <p:extLst>
      <p:ext uri="{BB962C8B-B14F-4D97-AF65-F5344CB8AC3E}">
        <p14:creationId xmlns:p14="http://schemas.microsoft.com/office/powerpoint/2010/main" val="1253948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Номер слайда 5"/>
          <p:cNvSpPr>
            <a:spLocks noGrp="1"/>
          </p:cNvSpPr>
          <p:nvPr>
            <p:ph type="sldNum" sz="quarter" idx="12"/>
          </p:nvPr>
        </p:nvSpPr>
        <p:spPr>
          <a:xfrm>
            <a:off x="6553200" y="6245225"/>
            <a:ext cx="2286000" cy="476250"/>
          </a:xfrm>
          <a:noFill/>
          <a:ln>
            <a:miter lim="800000"/>
            <a:headEnd/>
            <a:tailEnd/>
          </a:ln>
        </p:spPr>
        <p:txBody>
          <a:bodyPr anchor="b"/>
          <a:lstStyle/>
          <a:p>
            <a:pPr>
              <a:defRPr/>
            </a:pPr>
            <a:fld id="{90CD6D63-3084-473C-B2EF-058341590500}" type="slidenum">
              <a:rPr lang="ru-RU">
                <a:latin typeface="Arial" pitchFamily="34" charset="0"/>
              </a:rPr>
              <a:pPr>
                <a:defRPr/>
              </a:pPr>
              <a:t>2</a:t>
            </a:fld>
            <a:endParaRPr lang="ru-RU">
              <a:latin typeface="Arial" pitchFamily="34" charset="0"/>
            </a:endParaRPr>
          </a:p>
        </p:txBody>
      </p:sp>
      <p:sp>
        <p:nvSpPr>
          <p:cNvPr id="212994" name="Rectangle 2"/>
          <p:cNvSpPr>
            <a:spLocks noGrp="1" noRot="1" noChangeArrowheads="1"/>
          </p:cNvSpPr>
          <p:nvPr>
            <p:ph type="title" idx="4294967295"/>
          </p:nvPr>
        </p:nvSpPr>
        <p:spPr>
          <a:xfrm>
            <a:off x="1400175" y="895350"/>
            <a:ext cx="6100763" cy="757238"/>
          </a:xfrm>
          <a:solidFill>
            <a:schemeClr val="tx2">
              <a:lumMod val="40000"/>
              <a:lumOff val="60000"/>
            </a:schemeClr>
          </a:solidFill>
        </p:spPr>
        <p:txBody>
          <a:bodyPr/>
          <a:lstStyle/>
          <a:p>
            <a:r>
              <a:rPr lang="ru-RU" altLang="ru-RU" sz="2800" dirty="0">
                <a:solidFill>
                  <a:srgbClr val="FFFF66"/>
                </a:solidFill>
                <a:effectLst>
                  <a:outerShdw blurRad="38100" dist="38100" dir="2700000" algn="tl">
                    <a:srgbClr val="000000">
                      <a:alpha val="43137"/>
                    </a:srgbClr>
                  </a:outerShdw>
                </a:effectLst>
                <a:latin typeface="Arial Black" panose="020B0A04020102020204" pitchFamily="34" charset="0"/>
              </a:rPr>
              <a:t>Методы доходного подхода</a:t>
            </a:r>
            <a:endParaRPr lang="en-US" altLang="ru-RU" sz="2800" dirty="0">
              <a:solidFill>
                <a:srgbClr val="FFFF66"/>
              </a:solidFill>
              <a:effectLst>
                <a:outerShdw blurRad="38100" dist="38100" dir="2700000" algn="tl">
                  <a:srgbClr val="000000">
                    <a:alpha val="43137"/>
                  </a:srgbClr>
                </a:outerShdw>
              </a:effectLst>
              <a:latin typeface="Arial Black" panose="020B0A04020102020204" pitchFamily="34" charset="0"/>
            </a:endParaRPr>
          </a:p>
        </p:txBody>
      </p:sp>
      <p:sp>
        <p:nvSpPr>
          <p:cNvPr id="212997" name="Rectangle 5"/>
          <p:cNvSpPr>
            <a:spLocks noRot="1" noChangeArrowheads="1"/>
          </p:cNvSpPr>
          <p:nvPr/>
        </p:nvSpPr>
        <p:spPr bwMode="auto">
          <a:xfrm>
            <a:off x="468313" y="2492375"/>
            <a:ext cx="3384550" cy="1008063"/>
          </a:xfrm>
          <a:prstGeom prst="rect">
            <a:avLst/>
          </a:prstGeom>
          <a:solidFill>
            <a:schemeClr val="tx2">
              <a:lumMod val="40000"/>
              <a:lumOff val="60000"/>
            </a:schemeClr>
          </a:solidFill>
          <a:ln w="9525">
            <a:noFill/>
            <a:miter lim="800000"/>
            <a:headEnd/>
            <a:tailEnd/>
          </a:ln>
          <a:effectLst/>
        </p:spPr>
        <p:txBody>
          <a:bodyPr anchor="ctr"/>
          <a:lstStyle/>
          <a:p>
            <a:pPr algn="ctr">
              <a:defRPr/>
            </a:pPr>
            <a:r>
              <a:rPr lang="ru-RU" sz="2000" dirty="0">
                <a:solidFill>
                  <a:srgbClr val="FFFF66"/>
                </a:solidFill>
                <a:effectLst>
                  <a:outerShdw blurRad="38100" dist="38100" dir="2700000" algn="tl">
                    <a:srgbClr val="000000"/>
                  </a:outerShdw>
                </a:effectLst>
                <a:latin typeface="Arial Black" pitchFamily="34" charset="0"/>
              </a:rPr>
              <a:t>Прямая </a:t>
            </a:r>
            <a:br>
              <a:rPr lang="ru-RU" sz="2000" dirty="0">
                <a:solidFill>
                  <a:srgbClr val="FFFF66"/>
                </a:solidFill>
                <a:effectLst>
                  <a:outerShdw blurRad="38100" dist="38100" dir="2700000" algn="tl">
                    <a:srgbClr val="000000"/>
                  </a:outerShdw>
                </a:effectLst>
                <a:latin typeface="Arial Black" pitchFamily="34" charset="0"/>
              </a:rPr>
            </a:br>
            <a:r>
              <a:rPr lang="ru-RU" sz="2000" dirty="0">
                <a:solidFill>
                  <a:srgbClr val="FFFF66"/>
                </a:solidFill>
                <a:effectLst>
                  <a:outerShdw blurRad="38100" dist="38100" dir="2700000" algn="tl">
                    <a:srgbClr val="000000"/>
                  </a:outerShdw>
                </a:effectLst>
                <a:latin typeface="Arial Black" pitchFamily="34" charset="0"/>
              </a:rPr>
              <a:t>капитализация</a:t>
            </a:r>
            <a:endParaRPr lang="en-US" sz="2000" dirty="0">
              <a:solidFill>
                <a:srgbClr val="FFFF66"/>
              </a:solidFill>
              <a:effectLst>
                <a:outerShdw blurRad="38100" dist="38100" dir="2700000" algn="tl">
                  <a:srgbClr val="000000"/>
                </a:outerShdw>
              </a:effectLst>
              <a:latin typeface="Arial Black" pitchFamily="34" charset="0"/>
            </a:endParaRPr>
          </a:p>
        </p:txBody>
      </p:sp>
      <p:sp>
        <p:nvSpPr>
          <p:cNvPr id="212998" name="Rectangle 6"/>
          <p:cNvSpPr>
            <a:spLocks noRot="1" noChangeArrowheads="1"/>
          </p:cNvSpPr>
          <p:nvPr/>
        </p:nvSpPr>
        <p:spPr bwMode="auto">
          <a:xfrm>
            <a:off x="4716463" y="2276475"/>
            <a:ext cx="3384550" cy="1944688"/>
          </a:xfrm>
          <a:prstGeom prst="rect">
            <a:avLst/>
          </a:prstGeom>
          <a:solidFill>
            <a:schemeClr val="tx2">
              <a:lumMod val="40000"/>
              <a:lumOff val="60000"/>
            </a:schemeClr>
          </a:solidFill>
          <a:ln w="9525">
            <a:noFill/>
            <a:miter lim="800000"/>
            <a:headEnd/>
            <a:tailEnd/>
          </a:ln>
          <a:effectLst/>
        </p:spPr>
        <p:txBody>
          <a:bodyPr anchor="ctr"/>
          <a:lstStyle/>
          <a:p>
            <a:pPr algn="ctr">
              <a:defRPr/>
            </a:pPr>
            <a:r>
              <a:rPr lang="ru-RU" sz="2000">
                <a:solidFill>
                  <a:srgbClr val="FFFF66"/>
                </a:solidFill>
                <a:effectLst>
                  <a:outerShdw blurRad="38100" dist="38100" dir="2700000" algn="tl">
                    <a:srgbClr val="000000"/>
                  </a:outerShdw>
                </a:effectLst>
                <a:latin typeface="Arial Black" pitchFamily="34" charset="0"/>
              </a:rPr>
              <a:t>Капитализация потенциальных доходов</a:t>
            </a:r>
            <a:endParaRPr lang="en-US" sz="2000">
              <a:solidFill>
                <a:srgbClr val="FFFF66"/>
              </a:solidFill>
              <a:effectLst>
                <a:outerShdw blurRad="38100" dist="38100" dir="2700000" algn="tl">
                  <a:srgbClr val="000000"/>
                </a:outerShdw>
              </a:effectLst>
              <a:latin typeface="Arial Black" pitchFamily="34" charset="0"/>
            </a:endParaRPr>
          </a:p>
        </p:txBody>
      </p:sp>
      <p:sp>
        <p:nvSpPr>
          <p:cNvPr id="212999" name="Rectangle 7"/>
          <p:cNvSpPr>
            <a:spLocks noRot="1" noChangeArrowheads="1"/>
          </p:cNvSpPr>
          <p:nvPr/>
        </p:nvSpPr>
        <p:spPr bwMode="auto">
          <a:xfrm>
            <a:off x="539750" y="5013325"/>
            <a:ext cx="3384550" cy="1439863"/>
          </a:xfrm>
          <a:prstGeom prst="rect">
            <a:avLst/>
          </a:prstGeom>
          <a:solidFill>
            <a:schemeClr val="tx2"/>
          </a:solidFill>
          <a:ln w="9525">
            <a:noFill/>
            <a:miter lim="800000"/>
            <a:headEnd/>
            <a:tailEnd/>
          </a:ln>
          <a:effectLst/>
        </p:spPr>
        <p:txBody>
          <a:bodyPr anchor="ctr"/>
          <a:lstStyle/>
          <a:p>
            <a:pPr algn="ctr">
              <a:defRPr/>
            </a:pPr>
            <a:r>
              <a:rPr lang="ru-RU" sz="2000" dirty="0" smtClean="0">
                <a:solidFill>
                  <a:srgbClr val="FFFF66"/>
                </a:solidFill>
                <a:effectLst>
                  <a:outerShdw blurRad="38100" dist="38100" dir="2700000" algn="tl">
                    <a:srgbClr val="000000"/>
                  </a:outerShdw>
                </a:effectLst>
                <a:latin typeface="Arial Black" pitchFamily="34" charset="0"/>
              </a:rPr>
              <a:t>Расчетные модели</a:t>
            </a:r>
            <a:endParaRPr lang="en-US" sz="2000" dirty="0">
              <a:solidFill>
                <a:srgbClr val="FFFF66"/>
              </a:solidFill>
              <a:effectLst>
                <a:outerShdw blurRad="38100" dist="38100" dir="2700000" algn="tl">
                  <a:srgbClr val="000000"/>
                </a:outerShdw>
              </a:effectLst>
              <a:latin typeface="Arial Black" pitchFamily="34" charset="0"/>
            </a:endParaRPr>
          </a:p>
        </p:txBody>
      </p:sp>
      <p:sp>
        <p:nvSpPr>
          <p:cNvPr id="213000" name="Rectangle 8"/>
          <p:cNvSpPr>
            <a:spLocks noRot="1" noChangeArrowheads="1"/>
          </p:cNvSpPr>
          <p:nvPr/>
        </p:nvSpPr>
        <p:spPr bwMode="auto">
          <a:xfrm>
            <a:off x="4572000" y="4652963"/>
            <a:ext cx="3744913" cy="1728787"/>
          </a:xfrm>
          <a:prstGeom prst="rect">
            <a:avLst/>
          </a:prstGeom>
          <a:solidFill>
            <a:schemeClr val="tx2">
              <a:lumMod val="40000"/>
              <a:lumOff val="60000"/>
            </a:schemeClr>
          </a:solidFill>
          <a:ln w="9525">
            <a:noFill/>
            <a:miter lim="800000"/>
            <a:headEnd/>
            <a:tailEnd/>
          </a:ln>
          <a:effectLst/>
        </p:spPr>
        <p:txBody>
          <a:bodyPr anchor="ctr"/>
          <a:lstStyle/>
          <a:p>
            <a:pPr algn="ctr">
              <a:defRPr/>
            </a:pPr>
            <a:r>
              <a:rPr lang="ru-RU" sz="2000" dirty="0" smtClean="0">
                <a:solidFill>
                  <a:srgbClr val="FFFF66"/>
                </a:solidFill>
                <a:effectLst>
                  <a:outerShdw blurRad="38100" dist="38100" dir="2700000" algn="tl">
                    <a:srgbClr val="000000"/>
                  </a:outerShdw>
                </a:effectLst>
                <a:latin typeface="Arial Black" pitchFamily="34" charset="0"/>
              </a:rPr>
              <a:t>Анализ ДДП</a:t>
            </a:r>
            <a:endParaRPr lang="en-US" sz="2000" dirty="0">
              <a:solidFill>
                <a:srgbClr val="FFFF66"/>
              </a:solidFill>
              <a:effectLst>
                <a:outerShdw blurRad="38100" dist="38100" dir="2700000" algn="tl">
                  <a:srgbClr val="000000"/>
                </a:outerShdw>
              </a:effectLst>
              <a:latin typeface="Arial Black" pitchFamily="34" charset="0"/>
            </a:endParaRPr>
          </a:p>
        </p:txBody>
      </p:sp>
      <p:sp>
        <p:nvSpPr>
          <p:cNvPr id="26632" name="Line 9"/>
          <p:cNvSpPr>
            <a:spLocks noChangeShapeType="1"/>
          </p:cNvSpPr>
          <p:nvPr/>
        </p:nvSpPr>
        <p:spPr bwMode="auto">
          <a:xfrm flipH="1">
            <a:off x="2124075" y="1628800"/>
            <a:ext cx="1943099" cy="792138"/>
          </a:xfrm>
          <a:prstGeom prst="line">
            <a:avLst/>
          </a:prstGeom>
          <a:noFill/>
          <a:ln w="762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6633" name="Line 10"/>
          <p:cNvSpPr>
            <a:spLocks noChangeShapeType="1"/>
          </p:cNvSpPr>
          <p:nvPr/>
        </p:nvSpPr>
        <p:spPr bwMode="auto">
          <a:xfrm>
            <a:off x="4067174" y="1628800"/>
            <a:ext cx="2341563" cy="647674"/>
          </a:xfrm>
          <a:prstGeom prst="line">
            <a:avLst/>
          </a:prstGeom>
          <a:noFill/>
          <a:ln w="762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6634" name="Line 11"/>
          <p:cNvSpPr>
            <a:spLocks noChangeShapeType="1"/>
          </p:cNvSpPr>
          <p:nvPr/>
        </p:nvSpPr>
        <p:spPr bwMode="auto">
          <a:xfrm>
            <a:off x="6227763" y="4221163"/>
            <a:ext cx="0" cy="503237"/>
          </a:xfrm>
          <a:prstGeom prst="line">
            <a:avLst/>
          </a:prstGeom>
          <a:noFill/>
          <a:ln w="762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6635" name="Line 12"/>
          <p:cNvSpPr>
            <a:spLocks noChangeShapeType="1"/>
          </p:cNvSpPr>
          <p:nvPr/>
        </p:nvSpPr>
        <p:spPr bwMode="auto">
          <a:xfrm flipH="1">
            <a:off x="2124075" y="4221163"/>
            <a:ext cx="4103688" cy="792162"/>
          </a:xfrm>
          <a:prstGeom prst="line">
            <a:avLst/>
          </a:prstGeom>
          <a:noFill/>
          <a:ln w="762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1378977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5"/>
          <p:cNvSpPr>
            <a:spLocks noGrp="1"/>
          </p:cNvSpPr>
          <p:nvPr>
            <p:ph type="sldNum" sz="quarter" idx="12"/>
          </p:nvPr>
        </p:nvSpPr>
        <p:spPr>
          <a:xfrm>
            <a:off x="6553200" y="6245225"/>
            <a:ext cx="2286000" cy="476250"/>
          </a:xfrm>
          <a:noFill/>
          <a:ln>
            <a:miter lim="800000"/>
            <a:headEnd/>
            <a:tailEnd/>
          </a:ln>
        </p:spPr>
        <p:txBody>
          <a:bodyPr anchor="b"/>
          <a:lstStyle/>
          <a:p>
            <a:pPr>
              <a:defRPr/>
            </a:pPr>
            <a:fld id="{6F592E78-1941-4683-A13C-23AB9C8A2E46}" type="slidenum">
              <a:rPr lang="ru-RU">
                <a:latin typeface="Arial" pitchFamily="34" charset="0"/>
              </a:rPr>
              <a:pPr>
                <a:defRPr/>
              </a:pPr>
              <a:t>3</a:t>
            </a:fld>
            <a:endParaRPr lang="ru-RU">
              <a:latin typeface="Arial" pitchFamily="34" charset="0"/>
            </a:endParaRPr>
          </a:p>
        </p:txBody>
      </p:sp>
      <p:sp>
        <p:nvSpPr>
          <p:cNvPr id="187394" name="Rectangle 2"/>
          <p:cNvSpPr>
            <a:spLocks noGrp="1" noRot="1" noChangeArrowheads="1"/>
          </p:cNvSpPr>
          <p:nvPr>
            <p:ph type="title" idx="4294967295"/>
          </p:nvPr>
        </p:nvSpPr>
        <p:spPr>
          <a:xfrm>
            <a:off x="549275" y="357188"/>
            <a:ext cx="4683125" cy="620712"/>
          </a:xfrm>
        </p:spPr>
        <p:txBody>
          <a:bodyPr/>
          <a:lstStyle/>
          <a:p>
            <a:r>
              <a:rPr lang="ru-RU" altLang="ru-RU" sz="2800" b="1" dirty="0">
                <a:solidFill>
                  <a:schemeClr val="tx2"/>
                </a:solidFill>
              </a:rPr>
              <a:t>Прямая капитализация</a:t>
            </a:r>
          </a:p>
        </p:txBody>
      </p:sp>
      <p:sp>
        <p:nvSpPr>
          <p:cNvPr id="30724" name="AutoShape 3"/>
          <p:cNvSpPr>
            <a:spLocks noChangeArrowheads="1"/>
          </p:cNvSpPr>
          <p:nvPr/>
        </p:nvSpPr>
        <p:spPr bwMode="auto">
          <a:xfrm>
            <a:off x="4211638" y="1125538"/>
            <a:ext cx="4608512" cy="3240087"/>
          </a:xfrm>
          <a:prstGeom prst="wedgeRoundRectCallout">
            <a:avLst>
              <a:gd name="adj1" fmla="val -87616"/>
              <a:gd name="adj2" fmla="val -42796"/>
              <a:gd name="adj3" fmla="val 16667"/>
            </a:avLst>
          </a:prstGeom>
          <a:solidFill>
            <a:schemeClr val="tx2">
              <a:lumMod val="60000"/>
              <a:lumOff val="40000"/>
            </a:schemeClr>
          </a:solidFill>
          <a:ln w="12700">
            <a:solidFill>
              <a:srgbClr val="996600"/>
            </a:solidFill>
            <a:miter lim="800000"/>
            <a:headEnd type="none" w="sm" len="sm"/>
            <a:tailEnd type="none" w="sm" len="sm"/>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sz="9600">
              <a:solidFill>
                <a:schemeClr val="bg2"/>
              </a:solidFill>
              <a:latin typeface="Times New Roman" pitchFamily="18" charset="0"/>
            </a:endParaRPr>
          </a:p>
        </p:txBody>
      </p:sp>
      <p:pic>
        <p:nvPicPr>
          <p:cNvPr id="30725" name="Picture 4" descr="j040817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213100"/>
            <a:ext cx="309562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5" descr="j0410257[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8888" y="1196975"/>
            <a:ext cx="139065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Text Box 6"/>
          <p:cNvSpPr txBox="1">
            <a:spLocks noChangeArrowheads="1"/>
          </p:cNvSpPr>
          <p:nvPr/>
        </p:nvSpPr>
        <p:spPr bwMode="auto">
          <a:xfrm>
            <a:off x="1116013" y="5619750"/>
            <a:ext cx="15033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sz="6000">
                <a:latin typeface="Times New Roman" pitchFamily="18" charset="0"/>
              </a:rPr>
              <a:t>V=?</a:t>
            </a:r>
            <a:endParaRPr lang="ru-RU" altLang="ru-RU" sz="6000">
              <a:latin typeface="Times New Roman" pitchFamily="18" charset="0"/>
            </a:endParaRPr>
          </a:p>
        </p:txBody>
      </p:sp>
      <p:sp>
        <p:nvSpPr>
          <p:cNvPr id="30728" name="Text Box 7"/>
          <p:cNvSpPr txBox="1">
            <a:spLocks noChangeArrowheads="1"/>
          </p:cNvSpPr>
          <p:nvPr/>
        </p:nvSpPr>
        <p:spPr bwMode="auto">
          <a:xfrm>
            <a:off x="4643438" y="1989138"/>
            <a:ext cx="788987"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sz="6600" dirty="0">
                <a:solidFill>
                  <a:srgbClr val="FFFF00"/>
                </a:solidFill>
                <a:latin typeface="Times New Roman" pitchFamily="18" charset="0"/>
              </a:rPr>
              <a:t>V</a:t>
            </a:r>
            <a:endParaRPr lang="ru-RU" altLang="ru-RU" sz="6600" dirty="0">
              <a:solidFill>
                <a:srgbClr val="FFFF00"/>
              </a:solidFill>
              <a:latin typeface="Times New Roman" pitchFamily="18" charset="0"/>
            </a:endParaRPr>
          </a:p>
        </p:txBody>
      </p:sp>
      <p:sp>
        <p:nvSpPr>
          <p:cNvPr id="30729" name="Text Box 8"/>
          <p:cNvSpPr txBox="1">
            <a:spLocks noChangeArrowheads="1"/>
          </p:cNvSpPr>
          <p:nvPr/>
        </p:nvSpPr>
        <p:spPr bwMode="auto">
          <a:xfrm>
            <a:off x="5435600" y="1916113"/>
            <a:ext cx="6572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sz="6600" dirty="0">
                <a:solidFill>
                  <a:srgbClr val="FFFF00"/>
                </a:solidFill>
                <a:latin typeface="Times New Roman" pitchFamily="18" charset="0"/>
              </a:rPr>
              <a:t>=</a:t>
            </a:r>
            <a:endParaRPr lang="ru-RU" altLang="ru-RU" sz="6600" dirty="0">
              <a:solidFill>
                <a:srgbClr val="FFFF00"/>
              </a:solidFill>
              <a:latin typeface="Times New Roman" pitchFamily="18" charset="0"/>
            </a:endParaRPr>
          </a:p>
        </p:txBody>
      </p:sp>
      <p:sp>
        <p:nvSpPr>
          <p:cNvPr id="30730" name="Text Box 9"/>
          <p:cNvSpPr txBox="1">
            <a:spLocks noChangeArrowheads="1"/>
          </p:cNvSpPr>
          <p:nvPr/>
        </p:nvSpPr>
        <p:spPr bwMode="auto">
          <a:xfrm>
            <a:off x="6156325" y="1484313"/>
            <a:ext cx="20304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5400" dirty="0">
                <a:solidFill>
                  <a:srgbClr val="FFFF00"/>
                </a:solidFill>
                <a:latin typeface="Times New Roman" pitchFamily="18" charset="0"/>
              </a:rPr>
              <a:t>Доход</a:t>
            </a:r>
          </a:p>
        </p:txBody>
      </p:sp>
      <p:sp>
        <p:nvSpPr>
          <p:cNvPr id="30731" name="Line 10"/>
          <p:cNvSpPr>
            <a:spLocks noChangeShapeType="1"/>
          </p:cNvSpPr>
          <p:nvPr/>
        </p:nvSpPr>
        <p:spPr bwMode="auto">
          <a:xfrm>
            <a:off x="6156325" y="2492375"/>
            <a:ext cx="1943100" cy="0"/>
          </a:xfrm>
          <a:prstGeom prst="line">
            <a:avLst/>
          </a:prstGeom>
          <a:noFill/>
          <a:ln w="76200">
            <a:solidFill>
              <a:srgbClr val="FFFF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ru-RU">
              <a:solidFill>
                <a:srgbClr val="FFFF00"/>
              </a:solidFill>
            </a:endParaRPr>
          </a:p>
        </p:txBody>
      </p:sp>
      <p:sp>
        <p:nvSpPr>
          <p:cNvPr id="30732" name="Text Box 11"/>
          <p:cNvSpPr txBox="1">
            <a:spLocks noChangeArrowheads="1"/>
          </p:cNvSpPr>
          <p:nvPr/>
        </p:nvSpPr>
        <p:spPr bwMode="auto">
          <a:xfrm>
            <a:off x="6140780" y="2636838"/>
            <a:ext cx="1980542" cy="105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70000"/>
              </a:lnSpc>
            </a:pPr>
            <a:r>
              <a:rPr lang="ru-RU" altLang="ru-RU" sz="4400" dirty="0">
                <a:solidFill>
                  <a:srgbClr val="FFFF00"/>
                </a:solidFill>
                <a:latin typeface="Times New Roman" pitchFamily="18" charset="0"/>
              </a:rPr>
              <a:t>Ставка </a:t>
            </a:r>
          </a:p>
          <a:p>
            <a:pPr algn="ctr" eaLnBrk="1" hangingPunct="1">
              <a:lnSpc>
                <a:spcPct val="70000"/>
              </a:lnSpc>
            </a:pPr>
            <a:r>
              <a:rPr lang="ru-RU" altLang="ru-RU" sz="4400" dirty="0">
                <a:solidFill>
                  <a:srgbClr val="FFFF00"/>
                </a:solidFill>
                <a:latin typeface="Times New Roman" pitchFamily="18" charset="0"/>
              </a:rPr>
              <a:t>дохода</a:t>
            </a:r>
          </a:p>
        </p:txBody>
      </p:sp>
    </p:spTree>
    <p:extLst>
      <p:ext uri="{BB962C8B-B14F-4D97-AF65-F5344CB8AC3E}">
        <p14:creationId xmlns:p14="http://schemas.microsoft.com/office/powerpoint/2010/main" val="695316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a:xfrm>
            <a:off x="6553200" y="6245225"/>
            <a:ext cx="2286000" cy="476250"/>
          </a:xfrm>
          <a:noFill/>
          <a:ln>
            <a:miter lim="800000"/>
            <a:headEnd/>
            <a:tailEnd/>
          </a:ln>
        </p:spPr>
        <p:txBody>
          <a:bodyPr anchor="b"/>
          <a:lstStyle/>
          <a:p>
            <a:pPr>
              <a:defRPr/>
            </a:pPr>
            <a:fld id="{F0CF46F3-D89D-443D-B0E7-A0C24CFACE95}" type="slidenum">
              <a:rPr lang="ru-RU">
                <a:latin typeface="Arial" pitchFamily="34" charset="0"/>
              </a:rPr>
              <a:pPr>
                <a:defRPr/>
              </a:pPr>
              <a:t>4</a:t>
            </a:fld>
            <a:endParaRPr lang="ru-RU">
              <a:latin typeface="Arial" pitchFamily="34" charset="0"/>
            </a:endParaRPr>
          </a:p>
        </p:txBody>
      </p:sp>
      <p:sp>
        <p:nvSpPr>
          <p:cNvPr id="117762" name="Rectangle 2"/>
          <p:cNvSpPr>
            <a:spLocks noGrp="1" noRot="1" noChangeArrowheads="1"/>
          </p:cNvSpPr>
          <p:nvPr>
            <p:ph type="title" idx="4294967295"/>
          </p:nvPr>
        </p:nvSpPr>
        <p:spPr>
          <a:xfrm>
            <a:off x="250825" y="333375"/>
            <a:ext cx="8569325" cy="1583457"/>
          </a:xfrm>
        </p:spPr>
        <p:txBody>
          <a:bodyPr/>
          <a:lstStyle/>
          <a:p>
            <a:r>
              <a:rPr lang="ru-RU" altLang="ru-RU" sz="4000" b="0" dirty="0">
                <a:solidFill>
                  <a:schemeClr val="tx2"/>
                </a:solidFill>
                <a:latin typeface="Times New Roman" pitchFamily="18" charset="0"/>
              </a:rPr>
              <a:t>Капитализация </a:t>
            </a:r>
            <a:r>
              <a:rPr lang="en-US" altLang="ru-RU" sz="4000" b="0" dirty="0">
                <a:solidFill>
                  <a:schemeClr val="tx2"/>
                </a:solidFill>
                <a:latin typeface="Times New Roman" pitchFamily="18" charset="0"/>
              </a:rPr>
              <a:t/>
            </a:r>
            <a:br>
              <a:rPr lang="en-US" altLang="ru-RU" sz="4000" b="0" dirty="0">
                <a:solidFill>
                  <a:schemeClr val="tx2"/>
                </a:solidFill>
                <a:latin typeface="Times New Roman" pitchFamily="18" charset="0"/>
              </a:rPr>
            </a:br>
            <a:r>
              <a:rPr lang="ru-RU" altLang="ru-RU" sz="4000" b="0" dirty="0">
                <a:solidFill>
                  <a:schemeClr val="tx2"/>
                </a:solidFill>
                <a:latin typeface="Times New Roman" pitchFamily="18" charset="0"/>
              </a:rPr>
              <a:t>по норме отдачи на капитал</a:t>
            </a:r>
            <a:br>
              <a:rPr lang="ru-RU" altLang="ru-RU" sz="4000" b="0" dirty="0">
                <a:solidFill>
                  <a:schemeClr val="tx2"/>
                </a:solidFill>
                <a:latin typeface="Times New Roman" pitchFamily="18" charset="0"/>
              </a:rPr>
            </a:br>
            <a:r>
              <a:rPr lang="ru-RU" altLang="ru-RU" sz="3200" b="0" dirty="0">
                <a:solidFill>
                  <a:schemeClr val="tx2"/>
                </a:solidFill>
                <a:latin typeface="Times New Roman" pitchFamily="18" charset="0"/>
              </a:rPr>
              <a:t>(капитализация потенциальных </a:t>
            </a:r>
            <a:r>
              <a:rPr lang="ru-RU" altLang="ru-RU" sz="3200" b="0" dirty="0">
                <a:latin typeface="Times New Roman" pitchFamily="18" charset="0"/>
              </a:rPr>
              <a:t>доходов)</a:t>
            </a:r>
            <a:endParaRPr lang="en-US" altLang="ru-RU" sz="3200" b="0" dirty="0">
              <a:latin typeface="Times New Roman" pitchFamily="18" charset="0"/>
            </a:endParaRPr>
          </a:p>
        </p:txBody>
      </p:sp>
      <p:sp>
        <p:nvSpPr>
          <p:cNvPr id="117763" name="Rectangle 3"/>
          <p:cNvSpPr>
            <a:spLocks noGrp="1" noRot="1" noChangeArrowheads="1"/>
          </p:cNvSpPr>
          <p:nvPr>
            <p:ph type="body" idx="4294967295"/>
          </p:nvPr>
        </p:nvSpPr>
        <p:spPr>
          <a:xfrm>
            <a:off x="250825" y="2276475"/>
            <a:ext cx="8443913" cy="4248869"/>
          </a:xfrm>
        </p:spPr>
        <p:txBody>
          <a:bodyPr/>
          <a:lstStyle/>
          <a:p>
            <a:pPr algn="just">
              <a:lnSpc>
                <a:spcPct val="90000"/>
              </a:lnSpc>
              <a:buFont typeface="Wingdings" pitchFamily="2" charset="2"/>
              <a:buNone/>
            </a:pPr>
            <a:r>
              <a:rPr lang="ru-RU" altLang="ru-RU" sz="2800" dirty="0"/>
              <a:t>	 </a:t>
            </a:r>
            <a:r>
              <a:rPr lang="en-US" altLang="ru-RU" sz="2800" dirty="0"/>
              <a:t>- </a:t>
            </a:r>
            <a:r>
              <a:rPr lang="ru-RU" altLang="ru-RU" dirty="0"/>
              <a:t>метод оценки </a:t>
            </a:r>
            <a:r>
              <a:rPr lang="ru-RU" altLang="ru-RU" b="1" i="1" dirty="0">
                <a:solidFill>
                  <a:srgbClr val="FF00FF"/>
                </a:solidFill>
              </a:rPr>
              <a:t>действующего или развивающегося</a:t>
            </a:r>
            <a:r>
              <a:rPr lang="ru-RU" altLang="ru-RU" dirty="0"/>
              <a:t> объекта недвижимости, текущее использование которого, как правило, </a:t>
            </a:r>
            <a:r>
              <a:rPr lang="ru-RU" altLang="ru-RU" b="1" i="1" dirty="0">
                <a:solidFill>
                  <a:srgbClr val="FF00FF"/>
                </a:solidFill>
              </a:rPr>
              <a:t>не соответствует его наиболее эффективному использованию</a:t>
            </a:r>
            <a:r>
              <a:rPr lang="ru-RU" altLang="ru-RU" b="1" i="1" dirty="0"/>
              <a:t>,</a:t>
            </a:r>
            <a:r>
              <a:rPr lang="ru-RU" altLang="ru-RU" dirty="0"/>
              <a:t> а для оценки </a:t>
            </a:r>
            <a:r>
              <a:rPr lang="ru-RU" altLang="ru-RU" dirty="0" smtClean="0"/>
              <a:t>применяется:</a:t>
            </a:r>
          </a:p>
          <a:p>
            <a:pPr algn="just">
              <a:lnSpc>
                <a:spcPct val="90000"/>
              </a:lnSpc>
            </a:pPr>
            <a:r>
              <a:rPr lang="ru-RU" altLang="ru-RU" dirty="0" smtClean="0"/>
              <a:t> метод ДДП </a:t>
            </a:r>
          </a:p>
          <a:p>
            <a:pPr algn="just">
              <a:lnSpc>
                <a:spcPct val="90000"/>
              </a:lnSpc>
            </a:pPr>
            <a:r>
              <a:rPr lang="ru-RU" altLang="ru-RU" dirty="0" smtClean="0"/>
              <a:t>расчетные модели (</a:t>
            </a:r>
            <a:r>
              <a:rPr lang="en-US" i="1" dirty="0"/>
              <a:t>s</a:t>
            </a:r>
            <a:r>
              <a:rPr lang="ru-RU" i="1" dirty="0" err="1"/>
              <a:t>pecific</a:t>
            </a:r>
            <a:r>
              <a:rPr lang="ru-RU" i="1" dirty="0"/>
              <a:t> </a:t>
            </a:r>
            <a:r>
              <a:rPr lang="ru-RU" i="1" dirty="0" err="1"/>
              <a:t>valuation</a:t>
            </a:r>
            <a:r>
              <a:rPr lang="ru-RU" i="1" dirty="0"/>
              <a:t> </a:t>
            </a:r>
            <a:r>
              <a:rPr lang="ru-RU" i="1" dirty="0" err="1"/>
              <a:t>models</a:t>
            </a:r>
            <a:r>
              <a:rPr lang="ru-RU" i="1" dirty="0"/>
              <a:t> </a:t>
            </a:r>
            <a:r>
              <a:rPr lang="ru-RU" i="1" dirty="0" err="1"/>
              <a:t>or</a:t>
            </a:r>
            <a:r>
              <a:rPr lang="ru-RU" i="1" dirty="0"/>
              <a:t> </a:t>
            </a:r>
            <a:r>
              <a:rPr lang="ru-RU" i="1" dirty="0" err="1" smtClean="0"/>
              <a:t>formulas</a:t>
            </a:r>
            <a:r>
              <a:rPr lang="ru-RU" i="1" dirty="0" smtClean="0"/>
              <a:t>)</a:t>
            </a:r>
            <a:endParaRPr lang="ru-RU" altLang="ru-RU" dirty="0"/>
          </a:p>
        </p:txBody>
      </p:sp>
    </p:spTree>
    <p:extLst>
      <p:ext uri="{BB962C8B-B14F-4D97-AF65-F5344CB8AC3E}">
        <p14:creationId xmlns:p14="http://schemas.microsoft.com/office/powerpoint/2010/main" val="713653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Номер слайда 5"/>
          <p:cNvSpPr>
            <a:spLocks noGrp="1"/>
          </p:cNvSpPr>
          <p:nvPr>
            <p:ph type="sldNum" sz="quarter" idx="12"/>
          </p:nvPr>
        </p:nvSpPr>
        <p:spPr>
          <a:xfrm>
            <a:off x="6553200" y="6245225"/>
            <a:ext cx="2286000" cy="476250"/>
          </a:xfrm>
          <a:noFill/>
          <a:ln>
            <a:miter lim="800000"/>
            <a:headEnd/>
            <a:tailEnd/>
          </a:ln>
        </p:spPr>
        <p:txBody>
          <a:bodyPr anchor="b"/>
          <a:lstStyle/>
          <a:p>
            <a:pPr>
              <a:defRPr/>
            </a:pPr>
            <a:fld id="{7EE5AC94-CC79-41FB-A602-8798B95146DF}" type="slidenum">
              <a:rPr lang="ru-RU">
                <a:latin typeface="Arial" pitchFamily="34" charset="0"/>
              </a:rPr>
              <a:pPr>
                <a:defRPr/>
              </a:pPr>
              <a:t>5</a:t>
            </a:fld>
            <a:endParaRPr lang="ru-RU">
              <a:latin typeface="Arial" pitchFamily="34" charset="0"/>
            </a:endParaRPr>
          </a:p>
        </p:txBody>
      </p:sp>
      <p:sp>
        <p:nvSpPr>
          <p:cNvPr id="219138" name="Rectangle 2"/>
          <p:cNvSpPr>
            <a:spLocks noGrp="1" noRot="1" noChangeArrowheads="1"/>
          </p:cNvSpPr>
          <p:nvPr>
            <p:ph type="title" idx="4294967295"/>
          </p:nvPr>
        </p:nvSpPr>
        <p:spPr>
          <a:xfrm>
            <a:off x="250825" y="0"/>
            <a:ext cx="8510588" cy="1325563"/>
          </a:xfrm>
        </p:spPr>
        <p:txBody>
          <a:bodyPr/>
          <a:lstStyle/>
          <a:p>
            <a:r>
              <a:rPr lang="ru-RU" altLang="ru-RU" sz="3600" b="1" dirty="0" smtClean="0">
                <a:solidFill>
                  <a:schemeClr val="tx2"/>
                </a:solidFill>
                <a:latin typeface="Times New Roman" pitchFamily="18" charset="0"/>
              </a:rPr>
              <a:t>Метод ДДП</a:t>
            </a:r>
            <a:endParaRPr lang="ru-RU" altLang="ru-RU" sz="3600" b="1" dirty="0">
              <a:solidFill>
                <a:schemeClr val="tx2"/>
              </a:solidFill>
              <a:latin typeface="Times New Roman" pitchFamily="18" charset="0"/>
            </a:endParaRPr>
          </a:p>
        </p:txBody>
      </p:sp>
      <p:sp>
        <p:nvSpPr>
          <p:cNvPr id="4101" name="Line 7"/>
          <p:cNvSpPr>
            <a:spLocks noChangeShapeType="1"/>
          </p:cNvSpPr>
          <p:nvPr/>
        </p:nvSpPr>
        <p:spPr bwMode="auto">
          <a:xfrm>
            <a:off x="539750" y="3284538"/>
            <a:ext cx="7848600" cy="0"/>
          </a:xfrm>
          <a:prstGeom prst="line">
            <a:avLst/>
          </a:prstGeom>
          <a:noFill/>
          <a:ln w="762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4105" name="Rectangle 11"/>
          <p:cNvSpPr>
            <a:spLocks noChangeArrowheads="1"/>
          </p:cNvSpPr>
          <p:nvPr/>
        </p:nvSpPr>
        <p:spPr bwMode="auto">
          <a:xfrm>
            <a:off x="1907704" y="2183476"/>
            <a:ext cx="288925" cy="1008062"/>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4106" name="Rectangle 12"/>
          <p:cNvSpPr>
            <a:spLocks noChangeArrowheads="1"/>
          </p:cNvSpPr>
          <p:nvPr/>
        </p:nvSpPr>
        <p:spPr bwMode="auto">
          <a:xfrm>
            <a:off x="2986931" y="2210602"/>
            <a:ext cx="288925" cy="1008062"/>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4107" name="Rectangle 13"/>
          <p:cNvSpPr>
            <a:spLocks noChangeArrowheads="1"/>
          </p:cNvSpPr>
          <p:nvPr/>
        </p:nvSpPr>
        <p:spPr bwMode="auto">
          <a:xfrm>
            <a:off x="4014286" y="2192338"/>
            <a:ext cx="288925" cy="1008062"/>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4108" name="Rectangle 14"/>
          <p:cNvSpPr>
            <a:spLocks noChangeArrowheads="1"/>
          </p:cNvSpPr>
          <p:nvPr/>
        </p:nvSpPr>
        <p:spPr bwMode="auto">
          <a:xfrm>
            <a:off x="5062738" y="2205038"/>
            <a:ext cx="288925" cy="1008062"/>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4109" name="Rectangle 15"/>
          <p:cNvSpPr>
            <a:spLocks noChangeArrowheads="1"/>
          </p:cNvSpPr>
          <p:nvPr/>
        </p:nvSpPr>
        <p:spPr bwMode="auto">
          <a:xfrm>
            <a:off x="6084888" y="2205038"/>
            <a:ext cx="288925" cy="1008062"/>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4110" name="Rectangle 16"/>
          <p:cNvSpPr>
            <a:spLocks noChangeArrowheads="1"/>
          </p:cNvSpPr>
          <p:nvPr/>
        </p:nvSpPr>
        <p:spPr bwMode="auto">
          <a:xfrm>
            <a:off x="6948488" y="2456656"/>
            <a:ext cx="647700" cy="756444"/>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4111" name="Rectangle 17"/>
          <p:cNvSpPr>
            <a:spLocks noChangeArrowheads="1"/>
          </p:cNvSpPr>
          <p:nvPr/>
        </p:nvSpPr>
        <p:spPr bwMode="auto">
          <a:xfrm>
            <a:off x="611188" y="1859607"/>
            <a:ext cx="576262" cy="1353493"/>
          </a:xfrm>
          <a:prstGeom prst="rect">
            <a:avLst/>
          </a:prstGeom>
          <a:solidFill>
            <a:schemeClr val="accent1"/>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ru-RU" sz="5400" dirty="0">
                <a:latin typeface="Times New Roman" panose="02020603050405020304" pitchFamily="18" charset="0"/>
                <a:cs typeface="Times New Roman" panose="02020603050405020304" pitchFamily="18" charset="0"/>
              </a:rPr>
              <a:t>?</a:t>
            </a:r>
            <a:endParaRPr lang="ru-RU" altLang="ru-RU" sz="5400" dirty="0">
              <a:latin typeface="Times New Roman" panose="02020603050405020304" pitchFamily="18" charset="0"/>
              <a:cs typeface="Times New Roman" panose="02020603050405020304" pitchFamily="18" charset="0"/>
            </a:endParaRPr>
          </a:p>
        </p:txBody>
      </p:sp>
      <p:sp>
        <p:nvSpPr>
          <p:cNvPr id="4113" name="Text Box 20"/>
          <p:cNvSpPr txBox="1">
            <a:spLocks noChangeArrowheads="1"/>
          </p:cNvSpPr>
          <p:nvPr/>
        </p:nvSpPr>
        <p:spPr bwMode="auto">
          <a:xfrm>
            <a:off x="3478715" y="1523159"/>
            <a:ext cx="1970669" cy="584775"/>
          </a:xfrm>
          <a:prstGeom prst="rect">
            <a:avLst/>
          </a:prstGeom>
          <a:noFill/>
          <a:ln>
            <a:noFill/>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3200" b="1" i="1" dirty="0">
                <a:latin typeface="Times New Roman" panose="02020603050405020304" pitchFamily="18" charset="0"/>
                <a:cs typeface="Times New Roman" panose="02020603050405020304" pitchFamily="18" charset="0"/>
              </a:rPr>
              <a:t>доходы, </a:t>
            </a:r>
            <a:r>
              <a:rPr lang="en-US" altLang="ru-RU" sz="3200" b="1" i="1" dirty="0" err="1" smtClean="0">
                <a:latin typeface="Times New Roman" panose="02020603050405020304" pitchFamily="18" charset="0"/>
                <a:cs typeface="Times New Roman" panose="02020603050405020304" pitchFamily="18" charset="0"/>
              </a:rPr>
              <a:t>I</a:t>
            </a:r>
            <a:r>
              <a:rPr lang="en-US" altLang="ru-RU" sz="3200" b="1" i="1" baseline="-25000" dirty="0" err="1" smtClean="0">
                <a:latin typeface="Times New Roman" panose="02020603050405020304" pitchFamily="18" charset="0"/>
                <a:cs typeface="Times New Roman" panose="02020603050405020304" pitchFamily="18" charset="0"/>
              </a:rPr>
              <a:t>q</a:t>
            </a:r>
            <a:endParaRPr lang="ru-RU" altLang="ru-RU" sz="3200" b="1" i="1" baseline="-25000" dirty="0">
              <a:latin typeface="Times New Roman" panose="02020603050405020304" pitchFamily="18" charset="0"/>
              <a:cs typeface="Times New Roman" panose="02020603050405020304" pitchFamily="18" charset="0"/>
            </a:endParaRPr>
          </a:p>
        </p:txBody>
      </p:sp>
      <p:sp>
        <p:nvSpPr>
          <p:cNvPr id="4114" name="Text Box 21"/>
          <p:cNvSpPr txBox="1">
            <a:spLocks noChangeArrowheads="1"/>
          </p:cNvSpPr>
          <p:nvPr/>
        </p:nvSpPr>
        <p:spPr bwMode="auto">
          <a:xfrm>
            <a:off x="6931656" y="1764028"/>
            <a:ext cx="5950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sz="3200" b="1" i="1" dirty="0" err="1" smtClean="0">
                <a:latin typeface="Times New Roman" panose="02020603050405020304" pitchFamily="18" charset="0"/>
                <a:cs typeface="Times New Roman" panose="02020603050405020304" pitchFamily="18" charset="0"/>
              </a:rPr>
              <a:t>V</a:t>
            </a:r>
            <a:r>
              <a:rPr lang="en-US" altLang="ru-RU" sz="3200" b="1" i="1" baseline="-25000" dirty="0" err="1" smtClean="0">
                <a:latin typeface="Times New Roman" panose="02020603050405020304" pitchFamily="18" charset="0"/>
                <a:cs typeface="Times New Roman" panose="02020603050405020304" pitchFamily="18" charset="0"/>
              </a:rPr>
              <a:t>k</a:t>
            </a:r>
            <a:endParaRPr lang="ru-RU" altLang="ru-RU" sz="3200" b="1" i="1" baseline="-25000" dirty="0">
              <a:latin typeface="Times New Roman" panose="02020603050405020304" pitchFamily="18" charset="0"/>
              <a:cs typeface="Times New Roman" panose="02020603050405020304" pitchFamily="18" charset="0"/>
            </a:endParaRPr>
          </a:p>
        </p:txBody>
      </p:sp>
      <p:sp>
        <p:nvSpPr>
          <p:cNvPr id="4115" name="Text Box 22"/>
          <p:cNvSpPr txBox="1">
            <a:spLocks noChangeArrowheads="1"/>
          </p:cNvSpPr>
          <p:nvPr/>
        </p:nvSpPr>
        <p:spPr bwMode="auto">
          <a:xfrm>
            <a:off x="595447" y="1176154"/>
            <a:ext cx="549574" cy="584775"/>
          </a:xfrm>
          <a:prstGeom prst="rect">
            <a:avLst/>
          </a:prstGeom>
          <a:noFill/>
          <a:ln>
            <a:noFill/>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sz="3200" b="1" i="1" dirty="0" smtClean="0">
                <a:latin typeface="Times New Roman" panose="02020603050405020304" pitchFamily="18" charset="0"/>
                <a:cs typeface="Times New Roman" panose="02020603050405020304" pitchFamily="18" charset="0"/>
              </a:rPr>
              <a:t>V</a:t>
            </a:r>
            <a:r>
              <a:rPr lang="en-US" altLang="ru-RU" sz="3200" b="1" i="1" baseline="-25000" dirty="0" smtClean="0">
                <a:latin typeface="Times New Roman" panose="02020603050405020304" pitchFamily="18" charset="0"/>
                <a:cs typeface="Times New Roman" panose="02020603050405020304" pitchFamily="18" charset="0"/>
              </a:rPr>
              <a:t>o</a:t>
            </a:r>
            <a:endParaRPr lang="ru-RU" altLang="ru-RU" sz="3200" b="1" i="1" baseline="-25000" dirty="0">
              <a:latin typeface="Times New Roman" panose="02020603050405020304" pitchFamily="18" charset="0"/>
              <a:cs typeface="Times New Roman" panose="02020603050405020304" pitchFamily="18" charset="0"/>
            </a:endParaRPr>
          </a:p>
        </p:txBody>
      </p:sp>
      <p:sp>
        <p:nvSpPr>
          <p:cNvPr id="4116" name="Rectangle 25"/>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4117" name="Rectangle 27"/>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graphicFrame>
        <p:nvGraphicFramePr>
          <p:cNvPr id="4098" name="Object 26"/>
          <p:cNvGraphicFramePr>
            <a:graphicFrameLocks noChangeAspect="1"/>
          </p:cNvGraphicFramePr>
          <p:nvPr>
            <p:extLst>
              <p:ext uri="{D42A27DB-BD31-4B8C-83A1-F6EECF244321}">
                <p14:modId xmlns:p14="http://schemas.microsoft.com/office/powerpoint/2010/main" val="2719825420"/>
              </p:ext>
            </p:extLst>
          </p:nvPr>
        </p:nvGraphicFramePr>
        <p:xfrm>
          <a:off x="934153" y="4797152"/>
          <a:ext cx="3892550" cy="1111250"/>
        </p:xfrm>
        <a:graphic>
          <a:graphicData uri="http://schemas.openxmlformats.org/presentationml/2006/ole">
            <mc:AlternateContent xmlns:mc="http://schemas.openxmlformats.org/markup-compatibility/2006">
              <mc:Choice xmlns:v="urn:schemas-microsoft-com:vml" Requires="v">
                <p:oleObj spid="_x0000_s1070" name="Equation" r:id="rId4" imgW="1701720" imgH="469800" progId="Equation.DSMT4">
                  <p:embed/>
                </p:oleObj>
              </mc:Choice>
              <mc:Fallback>
                <p:oleObj name="Equation" r:id="rId4" imgW="1701720" imgH="469800" progId="Equation.DSMT4">
                  <p:embed/>
                  <p:pic>
                    <p:nvPicPr>
                      <p:cNvPr id="0" name=""/>
                      <p:cNvPicPr>
                        <a:picLocks noChangeAspect="1" noChangeArrowheads="1"/>
                      </p:cNvPicPr>
                      <p:nvPr/>
                    </p:nvPicPr>
                    <p:blipFill>
                      <a:blip r:embed="rId5"/>
                      <a:srcRect/>
                      <a:stretch>
                        <a:fillRect/>
                      </a:stretch>
                    </p:blipFill>
                    <p:spPr bwMode="auto">
                      <a:xfrm>
                        <a:off x="934153" y="4797152"/>
                        <a:ext cx="3892550" cy="1111250"/>
                      </a:xfrm>
                      <a:prstGeom prst="rect">
                        <a:avLst/>
                      </a:prstGeom>
                      <a:noFill/>
                    </p:spPr>
                  </p:pic>
                </p:oleObj>
              </mc:Fallback>
            </mc:AlternateContent>
          </a:graphicData>
        </a:graphic>
      </p:graphicFrame>
      <p:sp>
        <p:nvSpPr>
          <p:cNvPr id="2" name="TextBox 1"/>
          <p:cNvSpPr txBox="1"/>
          <p:nvPr/>
        </p:nvSpPr>
        <p:spPr>
          <a:xfrm>
            <a:off x="398937" y="4149079"/>
            <a:ext cx="4018472" cy="461665"/>
          </a:xfrm>
          <a:prstGeom prst="rect">
            <a:avLst/>
          </a:prstGeom>
          <a:noFill/>
        </p:spPr>
        <p:txBody>
          <a:bodyPr wrap="none" rtlCol="0">
            <a:spAutoFit/>
          </a:bodyPr>
          <a:lstStyle/>
          <a:p>
            <a:r>
              <a:rPr lang="ru-RU" b="1" dirty="0" smtClean="0"/>
              <a:t>Традиционная модель ДДП</a:t>
            </a:r>
            <a:endParaRPr lang="ru-RU" b="1" dirty="0"/>
          </a:p>
        </p:txBody>
      </p:sp>
    </p:spTree>
    <p:extLst>
      <p:ext uri="{BB962C8B-B14F-4D97-AF65-F5344CB8AC3E}">
        <p14:creationId xmlns:p14="http://schemas.microsoft.com/office/powerpoint/2010/main" val="3186053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Номер слайда 5"/>
          <p:cNvSpPr>
            <a:spLocks noGrp="1"/>
          </p:cNvSpPr>
          <p:nvPr>
            <p:ph type="sldNum" sz="quarter" idx="12"/>
          </p:nvPr>
        </p:nvSpPr>
        <p:spPr>
          <a:xfrm>
            <a:off x="6553200" y="6245225"/>
            <a:ext cx="2286000" cy="476250"/>
          </a:xfrm>
          <a:noFill/>
          <a:ln>
            <a:miter lim="800000"/>
            <a:headEnd/>
            <a:tailEnd/>
          </a:ln>
        </p:spPr>
        <p:txBody>
          <a:bodyPr anchor="b"/>
          <a:lstStyle/>
          <a:p>
            <a:pPr>
              <a:defRPr/>
            </a:pPr>
            <a:fld id="{0C7BAB4F-810E-4172-B4E5-E6FE3F5104E4}" type="slidenum">
              <a:rPr lang="ru-RU">
                <a:latin typeface="Arial" pitchFamily="34" charset="0"/>
              </a:rPr>
              <a:pPr>
                <a:defRPr/>
              </a:pPr>
              <a:t>6</a:t>
            </a:fld>
            <a:endParaRPr lang="ru-RU">
              <a:latin typeface="Arial" pitchFamily="34" charset="0"/>
            </a:endParaRPr>
          </a:p>
        </p:txBody>
      </p:sp>
      <p:sp>
        <p:nvSpPr>
          <p:cNvPr id="224258" name="Rectangle 2"/>
          <p:cNvSpPr>
            <a:spLocks noGrp="1" noRot="1" noChangeArrowheads="1"/>
          </p:cNvSpPr>
          <p:nvPr>
            <p:ph type="title" idx="4294967295"/>
          </p:nvPr>
        </p:nvSpPr>
        <p:spPr>
          <a:xfrm>
            <a:off x="457200" y="160615"/>
            <a:ext cx="8229600" cy="706090"/>
          </a:xfrm>
        </p:spPr>
        <p:txBody>
          <a:bodyPr/>
          <a:lstStyle/>
          <a:p>
            <a:r>
              <a:rPr lang="ru-RU" altLang="ru-RU" sz="4000" b="1" dirty="0" smtClean="0">
                <a:solidFill>
                  <a:schemeClr val="tx2"/>
                </a:solidFill>
                <a:latin typeface="Times New Roman" pitchFamily="18" charset="0"/>
              </a:rPr>
              <a:t>Традиционные расчетные модели</a:t>
            </a:r>
            <a:endParaRPr lang="ru-RU" altLang="ru-RU" sz="4000" b="1" dirty="0">
              <a:solidFill>
                <a:schemeClr val="tx2"/>
              </a:solidFill>
              <a:latin typeface="Times New Roman" pitchFamily="18" charset="0"/>
            </a:endParaRPr>
          </a:p>
        </p:txBody>
      </p:sp>
      <p:sp>
        <p:nvSpPr>
          <p:cNvPr id="5125" name="Line 3"/>
          <p:cNvSpPr>
            <a:spLocks noChangeShapeType="1"/>
          </p:cNvSpPr>
          <p:nvPr/>
        </p:nvSpPr>
        <p:spPr bwMode="auto">
          <a:xfrm>
            <a:off x="514425" y="2959255"/>
            <a:ext cx="8280722" cy="0"/>
          </a:xfrm>
          <a:prstGeom prst="line">
            <a:avLst/>
          </a:prstGeom>
          <a:noFill/>
          <a:ln w="762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5126" name="Rectangle 7"/>
          <p:cNvSpPr>
            <a:spLocks noChangeArrowheads="1"/>
          </p:cNvSpPr>
          <p:nvPr/>
        </p:nvSpPr>
        <p:spPr bwMode="auto">
          <a:xfrm>
            <a:off x="2026395" y="1879755"/>
            <a:ext cx="288925" cy="1008062"/>
          </a:xfrm>
          <a:prstGeom prst="rect">
            <a:avLst/>
          </a:prstGeom>
          <a:solidFill>
            <a:schemeClr val="accent1"/>
          </a:solidFill>
          <a:ln w="12700">
            <a:solidFill>
              <a:schemeClr val="accent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5127" name="Rectangle 8"/>
          <p:cNvSpPr>
            <a:spLocks noChangeArrowheads="1"/>
          </p:cNvSpPr>
          <p:nvPr/>
        </p:nvSpPr>
        <p:spPr bwMode="auto">
          <a:xfrm>
            <a:off x="2890491" y="1898805"/>
            <a:ext cx="288925" cy="1008062"/>
          </a:xfrm>
          <a:prstGeom prst="rect">
            <a:avLst/>
          </a:prstGeom>
          <a:solidFill>
            <a:schemeClr val="accent1"/>
          </a:solidFill>
          <a:ln w="12700">
            <a:solidFill>
              <a:schemeClr val="accent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5128" name="Rectangle 9"/>
          <p:cNvSpPr>
            <a:spLocks noChangeArrowheads="1"/>
          </p:cNvSpPr>
          <p:nvPr/>
        </p:nvSpPr>
        <p:spPr bwMode="auto">
          <a:xfrm>
            <a:off x="3771601" y="1879755"/>
            <a:ext cx="288925" cy="1008062"/>
          </a:xfrm>
          <a:prstGeom prst="rect">
            <a:avLst/>
          </a:prstGeom>
          <a:solidFill>
            <a:schemeClr val="accent1"/>
          </a:solidFill>
          <a:ln w="12700">
            <a:solidFill>
              <a:schemeClr val="accent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5129" name="Rectangle 10"/>
          <p:cNvSpPr>
            <a:spLocks noChangeArrowheads="1"/>
          </p:cNvSpPr>
          <p:nvPr/>
        </p:nvSpPr>
        <p:spPr bwMode="auto">
          <a:xfrm>
            <a:off x="4711815" y="1898328"/>
            <a:ext cx="288925" cy="1008062"/>
          </a:xfrm>
          <a:prstGeom prst="rect">
            <a:avLst/>
          </a:prstGeom>
          <a:solidFill>
            <a:schemeClr val="accent1"/>
          </a:solidFill>
          <a:ln w="12700">
            <a:solidFill>
              <a:schemeClr val="accent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5130" name="Rectangle 11"/>
          <p:cNvSpPr>
            <a:spLocks noChangeArrowheads="1"/>
          </p:cNvSpPr>
          <p:nvPr/>
        </p:nvSpPr>
        <p:spPr bwMode="auto">
          <a:xfrm>
            <a:off x="5626175" y="1879755"/>
            <a:ext cx="288925" cy="1008062"/>
          </a:xfrm>
          <a:prstGeom prst="rect">
            <a:avLst/>
          </a:prstGeom>
          <a:solidFill>
            <a:schemeClr val="accent1"/>
          </a:solidFill>
          <a:ln w="12700">
            <a:solidFill>
              <a:schemeClr val="accent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5131" name="Rectangle 13"/>
          <p:cNvSpPr>
            <a:spLocks noChangeArrowheads="1"/>
          </p:cNvSpPr>
          <p:nvPr/>
        </p:nvSpPr>
        <p:spPr bwMode="auto">
          <a:xfrm>
            <a:off x="585863" y="1534324"/>
            <a:ext cx="797718" cy="1353494"/>
          </a:xfrm>
          <a:prstGeom prst="rect">
            <a:avLst/>
          </a:prstGeom>
          <a:solidFill>
            <a:schemeClr val="accent1"/>
          </a:solidFill>
          <a:ln w="5715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sz="5400" dirty="0">
              <a:ln>
                <a:solidFill>
                  <a:schemeClr val="tx1"/>
                </a:solidFill>
              </a:ln>
            </a:endParaRPr>
          </a:p>
        </p:txBody>
      </p:sp>
      <p:sp>
        <p:nvSpPr>
          <p:cNvPr id="5132" name="Text Box 15"/>
          <p:cNvSpPr txBox="1">
            <a:spLocks noChangeArrowheads="1"/>
          </p:cNvSpPr>
          <p:nvPr/>
        </p:nvSpPr>
        <p:spPr bwMode="auto">
          <a:xfrm>
            <a:off x="3808268" y="1303492"/>
            <a:ext cx="29674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2800" b="1" i="1" dirty="0">
                <a:latin typeface="Times New Roman" panose="02020603050405020304" pitchFamily="18" charset="0"/>
                <a:cs typeface="Times New Roman" panose="02020603050405020304" pitchFamily="18" charset="0"/>
              </a:rPr>
              <a:t>доходы, </a:t>
            </a:r>
            <a:r>
              <a:rPr lang="en-US" altLang="ru-RU" sz="2800" b="1" i="1" dirty="0" err="1" smtClean="0">
                <a:latin typeface="Times New Roman" panose="02020603050405020304" pitchFamily="18" charset="0"/>
                <a:cs typeface="Times New Roman" panose="02020603050405020304" pitchFamily="18" charset="0"/>
              </a:rPr>
              <a:t>I</a:t>
            </a:r>
            <a:r>
              <a:rPr lang="en-US" altLang="ru-RU" sz="2800" b="1" i="1" baseline="-25000" dirty="0" err="1" smtClean="0">
                <a:latin typeface="Times New Roman" panose="02020603050405020304" pitchFamily="18" charset="0"/>
                <a:cs typeface="Times New Roman" panose="02020603050405020304" pitchFamily="18" charset="0"/>
              </a:rPr>
              <a:t>q</a:t>
            </a:r>
            <a:r>
              <a:rPr lang="ru-RU" altLang="ru-RU" sz="2800" b="1" i="1" dirty="0" smtClean="0">
                <a:latin typeface="Times New Roman" panose="02020603050405020304" pitchFamily="18" charset="0"/>
                <a:cs typeface="Times New Roman" panose="02020603050405020304" pitchFamily="18" charset="0"/>
              </a:rPr>
              <a:t> = </a:t>
            </a:r>
            <a:r>
              <a:rPr lang="en-US" altLang="ru-RU" sz="2800" b="1" i="1" dirty="0" err="1" smtClean="0">
                <a:latin typeface="Times New Roman" panose="02020603050405020304" pitchFamily="18" charset="0"/>
                <a:cs typeface="Times New Roman" panose="02020603050405020304" pitchFamily="18" charset="0"/>
              </a:rPr>
              <a:t>const</a:t>
            </a:r>
            <a:endParaRPr lang="ru-RU" altLang="ru-RU" sz="2800" b="1" i="1" dirty="0">
              <a:latin typeface="Times New Roman" panose="02020603050405020304" pitchFamily="18" charset="0"/>
              <a:cs typeface="Times New Roman" panose="02020603050405020304" pitchFamily="18" charset="0"/>
            </a:endParaRPr>
          </a:p>
        </p:txBody>
      </p:sp>
      <p:sp>
        <p:nvSpPr>
          <p:cNvPr id="5133" name="Text Box 17"/>
          <p:cNvSpPr txBox="1">
            <a:spLocks noChangeArrowheads="1"/>
          </p:cNvSpPr>
          <p:nvPr/>
        </p:nvSpPr>
        <p:spPr bwMode="auto">
          <a:xfrm>
            <a:off x="735259" y="843428"/>
            <a:ext cx="54957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sz="3200" b="1" i="1" dirty="0" smtClean="0">
                <a:latin typeface="Times New Roman" panose="02020603050405020304" pitchFamily="18" charset="0"/>
                <a:cs typeface="Times New Roman" panose="02020603050405020304" pitchFamily="18" charset="0"/>
              </a:rPr>
              <a:t>V</a:t>
            </a:r>
            <a:r>
              <a:rPr lang="en-US" altLang="ru-RU" sz="3200" b="1" i="1" baseline="-25000" dirty="0" smtClean="0">
                <a:latin typeface="Times New Roman" panose="02020603050405020304" pitchFamily="18" charset="0"/>
                <a:cs typeface="Times New Roman" panose="02020603050405020304" pitchFamily="18" charset="0"/>
              </a:rPr>
              <a:t>o</a:t>
            </a:r>
            <a:endParaRPr lang="ru-RU" altLang="ru-RU" sz="3200" b="1" i="1" baseline="-25000" dirty="0">
              <a:latin typeface="Times New Roman" panose="02020603050405020304" pitchFamily="18" charset="0"/>
              <a:cs typeface="Times New Roman" panose="02020603050405020304" pitchFamily="18" charset="0"/>
            </a:endParaRPr>
          </a:p>
        </p:txBody>
      </p:sp>
      <p:sp>
        <p:nvSpPr>
          <p:cNvPr id="5134" name="Rectangle 18"/>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5135" name="Rectangle 19"/>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5136" name="Rectangle 21"/>
          <p:cNvSpPr>
            <a:spLocks noChangeArrowheads="1"/>
          </p:cNvSpPr>
          <p:nvPr/>
        </p:nvSpPr>
        <p:spPr bwMode="auto">
          <a:xfrm>
            <a:off x="7060566" y="1867055"/>
            <a:ext cx="288925" cy="1008062"/>
          </a:xfrm>
          <a:prstGeom prst="rect">
            <a:avLst/>
          </a:prstGeom>
          <a:solidFill>
            <a:schemeClr val="accent1"/>
          </a:solidFill>
          <a:ln w="12700">
            <a:solidFill>
              <a:schemeClr val="accent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sp>
        <p:nvSpPr>
          <p:cNvPr id="5138" name="Text Box 24"/>
          <p:cNvSpPr txBox="1">
            <a:spLocks noChangeArrowheads="1"/>
          </p:cNvSpPr>
          <p:nvPr/>
        </p:nvSpPr>
        <p:spPr bwMode="auto">
          <a:xfrm>
            <a:off x="6004757" y="1844553"/>
            <a:ext cx="102235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sz="6600" dirty="0"/>
              <a:t>…</a:t>
            </a:r>
            <a:endParaRPr lang="ru-RU" altLang="ru-RU" sz="6600" dirty="0"/>
          </a:p>
        </p:txBody>
      </p:sp>
      <p:sp>
        <p:nvSpPr>
          <p:cNvPr id="5139" name="Rectangle 26"/>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ru-RU" altLang="ru-RU"/>
          </a:p>
        </p:txBody>
      </p:sp>
      <p:graphicFrame>
        <p:nvGraphicFramePr>
          <p:cNvPr id="5122" name="Object 25"/>
          <p:cNvGraphicFramePr>
            <a:graphicFrameLocks noChangeAspect="1"/>
          </p:cNvGraphicFramePr>
          <p:nvPr>
            <p:extLst>
              <p:ext uri="{D42A27DB-BD31-4B8C-83A1-F6EECF244321}">
                <p14:modId xmlns:p14="http://schemas.microsoft.com/office/powerpoint/2010/main" val="1875055152"/>
              </p:ext>
            </p:extLst>
          </p:nvPr>
        </p:nvGraphicFramePr>
        <p:xfrm>
          <a:off x="3991555" y="3244006"/>
          <a:ext cx="1244600" cy="773113"/>
        </p:xfrm>
        <a:graphic>
          <a:graphicData uri="http://schemas.openxmlformats.org/presentationml/2006/ole">
            <mc:AlternateContent xmlns:mc="http://schemas.openxmlformats.org/markup-compatibility/2006">
              <mc:Choice xmlns:v="urn:schemas-microsoft-com:vml" Requires="v">
                <p:oleObj spid="_x0000_s14459" name="Equation" r:id="rId4" imgW="457200" imgH="393480" progId="Equation.DSMT4">
                  <p:embed/>
                </p:oleObj>
              </mc:Choice>
              <mc:Fallback>
                <p:oleObj name="Equation" r:id="rId4" imgW="457200" imgH="393480" progId="Equation.DSMT4">
                  <p:embed/>
                  <p:pic>
                    <p:nvPicPr>
                      <p:cNvPr id="0" name=""/>
                      <p:cNvPicPr>
                        <a:picLocks noChangeAspect="1" noChangeArrowheads="1"/>
                      </p:cNvPicPr>
                      <p:nvPr/>
                    </p:nvPicPr>
                    <p:blipFill>
                      <a:blip r:embed="rId5"/>
                      <a:srcRect/>
                      <a:stretch>
                        <a:fillRect/>
                      </a:stretch>
                    </p:blipFill>
                    <p:spPr bwMode="auto">
                      <a:xfrm>
                        <a:off x="3991555" y="3244006"/>
                        <a:ext cx="1244600" cy="773113"/>
                      </a:xfrm>
                      <a:prstGeom prst="rect">
                        <a:avLst/>
                      </a:prstGeom>
                      <a:solidFill>
                        <a:schemeClr val="bg1"/>
                      </a:solidFill>
                    </p:spPr>
                  </p:pic>
                </p:oleObj>
              </mc:Fallback>
            </mc:AlternateContent>
          </a:graphicData>
        </a:graphic>
      </p:graphicFrame>
      <p:sp>
        <p:nvSpPr>
          <p:cNvPr id="21" name="Text Box 17"/>
          <p:cNvSpPr txBox="1">
            <a:spLocks noChangeArrowheads="1"/>
          </p:cNvSpPr>
          <p:nvPr/>
        </p:nvSpPr>
        <p:spPr bwMode="auto">
          <a:xfrm>
            <a:off x="7860814" y="1180382"/>
            <a:ext cx="5950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ru-RU" sz="3200" b="1" i="1" dirty="0" err="1" smtClean="0">
                <a:latin typeface="Times New Roman" panose="02020603050405020304" pitchFamily="18" charset="0"/>
                <a:cs typeface="Times New Roman" panose="02020603050405020304" pitchFamily="18" charset="0"/>
              </a:rPr>
              <a:t>V</a:t>
            </a:r>
            <a:r>
              <a:rPr lang="en-US" altLang="ru-RU" sz="3200" b="1" i="1" baseline="-25000" dirty="0" err="1" smtClean="0">
                <a:latin typeface="Times New Roman" panose="02020603050405020304" pitchFamily="18" charset="0"/>
                <a:cs typeface="Times New Roman" panose="02020603050405020304" pitchFamily="18" charset="0"/>
              </a:rPr>
              <a:t>k</a:t>
            </a:r>
            <a:endParaRPr lang="ru-RU" altLang="ru-RU" sz="3200" b="1" i="1" baseline="-25000" dirty="0">
              <a:latin typeface="Times New Roman" panose="02020603050405020304" pitchFamily="18" charset="0"/>
              <a:cs typeface="Times New Roman" panose="02020603050405020304" pitchFamily="18" charset="0"/>
            </a:endParaRPr>
          </a:p>
        </p:txBody>
      </p:sp>
      <p:sp>
        <p:nvSpPr>
          <p:cNvPr id="22" name="Rectangle 13"/>
          <p:cNvSpPr>
            <a:spLocks noChangeArrowheads="1"/>
          </p:cNvSpPr>
          <p:nvPr/>
        </p:nvSpPr>
        <p:spPr bwMode="auto">
          <a:xfrm>
            <a:off x="7685123" y="1978117"/>
            <a:ext cx="797718" cy="849438"/>
          </a:xfrm>
          <a:prstGeom prst="rect">
            <a:avLst/>
          </a:prstGeom>
          <a:solidFill>
            <a:schemeClr val="accent1"/>
          </a:solidFill>
          <a:ln w="57150">
            <a:solidFill>
              <a:schemeClr val="tx1"/>
            </a:solidFill>
            <a:miter lim="800000"/>
            <a:headEnd type="none" w="sm" len="sm"/>
            <a:tailEnd type="none" w="sm" len="sm"/>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ru-RU" altLang="ru-RU" sz="5400" dirty="0">
              <a:ln>
                <a:solidFill>
                  <a:schemeClr val="tx1"/>
                </a:solidFill>
              </a:ln>
            </a:endParaRPr>
          </a:p>
        </p:txBody>
      </p:sp>
      <p:sp>
        <p:nvSpPr>
          <p:cNvPr id="2" name="TextBox 1"/>
          <p:cNvSpPr txBox="1"/>
          <p:nvPr/>
        </p:nvSpPr>
        <p:spPr>
          <a:xfrm>
            <a:off x="590089" y="3338175"/>
            <a:ext cx="962122" cy="461665"/>
          </a:xfrm>
          <a:prstGeom prst="rect">
            <a:avLst/>
          </a:prstGeom>
          <a:noFill/>
        </p:spPr>
        <p:txBody>
          <a:bodyPr wrap="none" rtlCol="0">
            <a:spAutoFit/>
          </a:bodyPr>
          <a:lstStyle/>
          <a:p>
            <a:r>
              <a:rPr lang="en-US" i="1" dirty="0" err="1" smtClean="0"/>
              <a:t>V</a:t>
            </a:r>
            <a:r>
              <a:rPr lang="en-US" i="1" baseline="-25000" dirty="0" err="1" smtClean="0"/>
              <a:t>k</a:t>
            </a:r>
            <a:r>
              <a:rPr lang="en-US" i="1" dirty="0" smtClean="0"/>
              <a:t>=V</a:t>
            </a:r>
            <a:r>
              <a:rPr lang="en-US" sz="1600" i="1" dirty="0" smtClean="0"/>
              <a:t>o</a:t>
            </a:r>
            <a:endParaRPr lang="ru-RU" sz="1600" i="1" dirty="0"/>
          </a:p>
        </p:txBody>
      </p:sp>
      <p:sp>
        <p:nvSpPr>
          <p:cNvPr id="8" name="Стрелка вправо 7"/>
          <p:cNvSpPr/>
          <p:nvPr/>
        </p:nvSpPr>
        <p:spPr>
          <a:xfrm>
            <a:off x="2101134" y="3547334"/>
            <a:ext cx="1629471" cy="16645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0" name="Object 25"/>
          <p:cNvGraphicFramePr>
            <a:graphicFrameLocks noChangeAspect="1"/>
          </p:cNvGraphicFramePr>
          <p:nvPr>
            <p:extLst>
              <p:ext uri="{D42A27DB-BD31-4B8C-83A1-F6EECF244321}">
                <p14:modId xmlns:p14="http://schemas.microsoft.com/office/powerpoint/2010/main" val="314649370"/>
              </p:ext>
            </p:extLst>
          </p:nvPr>
        </p:nvGraphicFramePr>
        <p:xfrm>
          <a:off x="3941763" y="4083050"/>
          <a:ext cx="4841875" cy="896938"/>
        </p:xfrm>
        <a:graphic>
          <a:graphicData uri="http://schemas.openxmlformats.org/presentationml/2006/ole">
            <mc:AlternateContent xmlns:mc="http://schemas.openxmlformats.org/markup-compatibility/2006">
              <mc:Choice xmlns:v="urn:schemas-microsoft-com:vml" Requires="v">
                <p:oleObj spid="_x0000_s14460" name="Equation" r:id="rId6" imgW="1777680" imgH="419040" progId="Equation.DSMT4">
                  <p:embed/>
                </p:oleObj>
              </mc:Choice>
              <mc:Fallback>
                <p:oleObj name="Equation" r:id="rId6" imgW="1777680" imgH="419040" progId="Equation.DSMT4">
                  <p:embed/>
                  <p:pic>
                    <p:nvPicPr>
                      <p:cNvPr id="0" name=""/>
                      <p:cNvPicPr>
                        <a:picLocks noChangeAspect="1" noChangeArrowheads="1"/>
                      </p:cNvPicPr>
                      <p:nvPr/>
                    </p:nvPicPr>
                    <p:blipFill>
                      <a:blip r:embed="rId7"/>
                      <a:srcRect/>
                      <a:stretch>
                        <a:fillRect/>
                      </a:stretch>
                    </p:blipFill>
                    <p:spPr bwMode="auto">
                      <a:xfrm>
                        <a:off x="3941763" y="4083050"/>
                        <a:ext cx="4841875" cy="896938"/>
                      </a:xfrm>
                      <a:prstGeom prst="rect">
                        <a:avLst/>
                      </a:prstGeom>
                      <a:solidFill>
                        <a:schemeClr val="bg1"/>
                      </a:solidFill>
                    </p:spPr>
                  </p:pic>
                </p:oleObj>
              </mc:Fallback>
            </mc:AlternateContent>
          </a:graphicData>
        </a:graphic>
      </p:graphicFrame>
      <p:sp>
        <p:nvSpPr>
          <p:cNvPr id="31" name="TextBox 30"/>
          <p:cNvSpPr txBox="1"/>
          <p:nvPr/>
        </p:nvSpPr>
        <p:spPr>
          <a:xfrm>
            <a:off x="570149" y="4248538"/>
            <a:ext cx="1354410" cy="461665"/>
          </a:xfrm>
          <a:prstGeom prst="rect">
            <a:avLst/>
          </a:prstGeom>
          <a:noFill/>
        </p:spPr>
        <p:txBody>
          <a:bodyPr wrap="none" rtlCol="0">
            <a:spAutoFit/>
          </a:bodyPr>
          <a:lstStyle/>
          <a:p>
            <a:r>
              <a:rPr lang="en-US" i="1" dirty="0" err="1" smtClean="0"/>
              <a:t>V</a:t>
            </a:r>
            <a:r>
              <a:rPr lang="en-US" i="1" baseline="-25000" dirty="0" err="1" smtClean="0"/>
              <a:t>k</a:t>
            </a:r>
            <a:r>
              <a:rPr lang="en-US" sz="2000" i="1" dirty="0" smtClean="0"/>
              <a:t>=</a:t>
            </a:r>
            <a:r>
              <a:rPr lang="en-US" i="1" dirty="0" smtClean="0"/>
              <a:t>0,5 V</a:t>
            </a:r>
            <a:r>
              <a:rPr lang="en-US" i="1" baseline="-25000" dirty="0" smtClean="0"/>
              <a:t>o</a:t>
            </a:r>
            <a:endParaRPr lang="ru-RU" i="1" baseline="-25000" dirty="0"/>
          </a:p>
        </p:txBody>
      </p:sp>
      <p:sp>
        <p:nvSpPr>
          <p:cNvPr id="32" name="Стрелка вправо 31"/>
          <p:cNvSpPr/>
          <p:nvPr/>
        </p:nvSpPr>
        <p:spPr>
          <a:xfrm>
            <a:off x="2167455" y="4448593"/>
            <a:ext cx="1629471" cy="16645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3" name="Object 25"/>
          <p:cNvGraphicFramePr>
            <a:graphicFrameLocks noChangeAspect="1"/>
          </p:cNvGraphicFramePr>
          <p:nvPr>
            <p:extLst>
              <p:ext uri="{D42A27DB-BD31-4B8C-83A1-F6EECF244321}">
                <p14:modId xmlns:p14="http://schemas.microsoft.com/office/powerpoint/2010/main" val="3978102536"/>
              </p:ext>
            </p:extLst>
          </p:nvPr>
        </p:nvGraphicFramePr>
        <p:xfrm>
          <a:off x="3991601" y="5075818"/>
          <a:ext cx="3943350" cy="895350"/>
        </p:xfrm>
        <a:graphic>
          <a:graphicData uri="http://schemas.openxmlformats.org/presentationml/2006/ole">
            <mc:AlternateContent xmlns:mc="http://schemas.openxmlformats.org/markup-compatibility/2006">
              <mc:Choice xmlns:v="urn:schemas-microsoft-com:vml" Requires="v">
                <p:oleObj spid="_x0000_s14461" name="Equation" r:id="rId8" imgW="1447560" imgH="419040" progId="Equation.DSMT4">
                  <p:embed/>
                </p:oleObj>
              </mc:Choice>
              <mc:Fallback>
                <p:oleObj name="Equation" r:id="rId8" imgW="1447560" imgH="419040" progId="Equation.DSMT4">
                  <p:embed/>
                  <p:pic>
                    <p:nvPicPr>
                      <p:cNvPr id="0" name=""/>
                      <p:cNvPicPr>
                        <a:picLocks noChangeAspect="1" noChangeArrowheads="1"/>
                      </p:cNvPicPr>
                      <p:nvPr/>
                    </p:nvPicPr>
                    <p:blipFill>
                      <a:blip r:embed="rId9"/>
                      <a:srcRect/>
                      <a:stretch>
                        <a:fillRect/>
                      </a:stretch>
                    </p:blipFill>
                    <p:spPr bwMode="auto">
                      <a:xfrm>
                        <a:off x="3991601" y="5075818"/>
                        <a:ext cx="3943350" cy="895350"/>
                      </a:xfrm>
                      <a:prstGeom prst="rect">
                        <a:avLst/>
                      </a:prstGeom>
                      <a:solidFill>
                        <a:schemeClr val="bg1"/>
                      </a:solidFill>
                    </p:spPr>
                  </p:pic>
                </p:oleObj>
              </mc:Fallback>
            </mc:AlternateContent>
          </a:graphicData>
        </a:graphic>
      </p:graphicFrame>
      <p:sp>
        <p:nvSpPr>
          <p:cNvPr id="34" name="TextBox 33"/>
          <p:cNvSpPr txBox="1"/>
          <p:nvPr/>
        </p:nvSpPr>
        <p:spPr>
          <a:xfrm>
            <a:off x="651197" y="5245756"/>
            <a:ext cx="825867" cy="461665"/>
          </a:xfrm>
          <a:prstGeom prst="rect">
            <a:avLst/>
          </a:prstGeom>
          <a:noFill/>
        </p:spPr>
        <p:txBody>
          <a:bodyPr wrap="none" rtlCol="0">
            <a:spAutoFit/>
          </a:bodyPr>
          <a:lstStyle/>
          <a:p>
            <a:r>
              <a:rPr lang="en-US" i="1" dirty="0" err="1" smtClean="0"/>
              <a:t>V</a:t>
            </a:r>
            <a:r>
              <a:rPr lang="en-US" i="1" baseline="-25000" dirty="0" err="1" smtClean="0"/>
              <a:t>k</a:t>
            </a:r>
            <a:r>
              <a:rPr lang="en-US" i="1" dirty="0" smtClean="0"/>
              <a:t>=0</a:t>
            </a:r>
            <a:endParaRPr lang="ru-RU" i="1" baseline="-25000" dirty="0"/>
          </a:p>
        </p:txBody>
      </p:sp>
      <p:sp>
        <p:nvSpPr>
          <p:cNvPr id="35" name="Стрелка вправо 34"/>
          <p:cNvSpPr/>
          <p:nvPr/>
        </p:nvSpPr>
        <p:spPr>
          <a:xfrm>
            <a:off x="2158101" y="5440264"/>
            <a:ext cx="1629471" cy="16645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Text Box 15"/>
          <p:cNvSpPr txBox="1">
            <a:spLocks noChangeArrowheads="1"/>
          </p:cNvSpPr>
          <p:nvPr/>
        </p:nvSpPr>
        <p:spPr bwMode="auto">
          <a:xfrm>
            <a:off x="632906" y="6021288"/>
            <a:ext cx="53303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b="1" i="1" dirty="0" smtClean="0">
                <a:latin typeface="Times New Roman" panose="02020603050405020304" pitchFamily="18" charset="0"/>
                <a:cs typeface="Times New Roman" panose="02020603050405020304" pitchFamily="18" charset="0"/>
              </a:rPr>
              <a:t>Возврат капитала по методу </a:t>
            </a:r>
            <a:r>
              <a:rPr lang="ru-RU" altLang="ru-RU" b="1" i="1" dirty="0" err="1" smtClean="0">
                <a:latin typeface="Times New Roman" panose="02020603050405020304" pitchFamily="18" charset="0"/>
                <a:cs typeface="Times New Roman" panose="02020603050405020304" pitchFamily="18" charset="0"/>
              </a:rPr>
              <a:t>Инвуда</a:t>
            </a:r>
            <a:endParaRPr lang="ru-RU" altLang="ru-RU" sz="1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7008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b="1" dirty="0" smtClean="0">
                <a:solidFill>
                  <a:schemeClr val="tx2"/>
                </a:solidFill>
                <a:latin typeface="Times New Roman" panose="02020603050405020304" pitchFamily="18" charset="0"/>
                <a:cs typeface="Times New Roman" panose="02020603050405020304" pitchFamily="18" charset="0"/>
              </a:rPr>
              <a:t>Обобщенная формула ДДП</a:t>
            </a:r>
            <a:endParaRPr lang="ru-RU" b="1" dirty="0">
              <a:solidFill>
                <a:schemeClr val="tx2"/>
              </a:solidFill>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90A9326C-4FCC-5048-937A-A7FECE8D381F}" type="slidenum">
              <a:rPr lang="ru-RU" altLang="ru-RU" smtClean="0"/>
              <a:pPr/>
              <a:t>7</a:t>
            </a:fld>
            <a:endParaRPr lang="ru-RU" altLang="ru-RU"/>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extLst>
              <p:ext uri="{D42A27DB-BD31-4B8C-83A1-F6EECF244321}">
                <p14:modId xmlns:p14="http://schemas.microsoft.com/office/powerpoint/2010/main" val="3214270133"/>
              </p:ext>
            </p:extLst>
          </p:nvPr>
        </p:nvGraphicFramePr>
        <p:xfrm>
          <a:off x="711418" y="1630593"/>
          <a:ext cx="5748337" cy="1078328"/>
        </p:xfrm>
        <a:graphic>
          <a:graphicData uri="http://schemas.openxmlformats.org/presentationml/2006/ole">
            <mc:AlternateContent xmlns:mc="http://schemas.openxmlformats.org/markup-compatibility/2006">
              <mc:Choice xmlns:v="urn:schemas-microsoft-com:vml" Requires="v">
                <p:oleObj spid="_x0000_s13355" name="Equation" r:id="rId3" imgW="2311200" imgH="469800" progId="Equation.DSMT4">
                  <p:embed/>
                </p:oleObj>
              </mc:Choice>
              <mc:Fallback>
                <p:oleObj name="Equation" r:id="rId3" imgW="2311200" imgH="469800" progId="Equation.DSMT4">
                  <p:embed/>
                  <p:pic>
                    <p:nvPicPr>
                      <p:cNvPr id="0" name=""/>
                      <p:cNvPicPr>
                        <a:picLocks noChangeAspect="1" noChangeArrowheads="1"/>
                      </p:cNvPicPr>
                      <p:nvPr/>
                    </p:nvPicPr>
                    <p:blipFill>
                      <a:blip r:embed="rId4"/>
                      <a:srcRect/>
                      <a:stretch>
                        <a:fillRect/>
                      </a:stretch>
                    </p:blipFill>
                    <p:spPr bwMode="auto">
                      <a:xfrm>
                        <a:off x="711418" y="1630593"/>
                        <a:ext cx="5748337" cy="1078328"/>
                      </a:xfrm>
                      <a:prstGeom prst="rect">
                        <a:avLst/>
                      </a:prstGeom>
                      <a:noFill/>
                    </p:spPr>
                  </p:pic>
                </p:oleObj>
              </mc:Fallback>
            </mc:AlternateContent>
          </a:graphicData>
        </a:graphic>
      </p:graphicFrame>
      <p:pic>
        <p:nvPicPr>
          <p:cNvPr id="11" name="Рисунок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023" y="2924944"/>
            <a:ext cx="6984776" cy="327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3030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07288" cy="706090"/>
          </a:xfrm>
        </p:spPr>
        <p:txBody>
          <a:bodyPr/>
          <a:lstStyle/>
          <a:p>
            <a:r>
              <a:rPr lang="ru-RU" b="1" dirty="0" smtClean="0">
                <a:solidFill>
                  <a:schemeClr val="tx2"/>
                </a:solidFill>
                <a:latin typeface="Times New Roman" panose="02020603050405020304" pitchFamily="18" charset="0"/>
                <a:cs typeface="Times New Roman" panose="02020603050405020304" pitchFamily="18" charset="0"/>
              </a:rPr>
              <a:t>Обобщенные расчетные модели</a:t>
            </a:r>
            <a:endParaRPr lang="ru-RU" b="1" dirty="0">
              <a:solidFill>
                <a:schemeClr val="tx2"/>
              </a:solidFill>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90A9326C-4FCC-5048-937A-A7FECE8D381F}" type="slidenum">
              <a:rPr lang="ru-RU" altLang="ru-RU" smtClean="0"/>
              <a:pPr/>
              <a:t>8</a:t>
            </a:fld>
            <a:endParaRPr lang="ru-RU" altLang="ru-RU"/>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Объект 9"/>
          <p:cNvGraphicFramePr>
            <a:graphicFrameLocks noChangeAspect="1"/>
          </p:cNvGraphicFramePr>
          <p:nvPr>
            <p:extLst>
              <p:ext uri="{D42A27DB-BD31-4B8C-83A1-F6EECF244321}">
                <p14:modId xmlns:p14="http://schemas.microsoft.com/office/powerpoint/2010/main" val="3412104228"/>
              </p:ext>
            </p:extLst>
          </p:nvPr>
        </p:nvGraphicFramePr>
        <p:xfrm>
          <a:off x="254000" y="1630363"/>
          <a:ext cx="6664325" cy="1077912"/>
        </p:xfrm>
        <a:graphic>
          <a:graphicData uri="http://schemas.openxmlformats.org/presentationml/2006/ole">
            <mc:AlternateContent xmlns:mc="http://schemas.openxmlformats.org/markup-compatibility/2006">
              <mc:Choice xmlns:v="urn:schemas-microsoft-com:vml" Requires="v">
                <p:oleObj spid="_x0000_s15498" name="Equation" r:id="rId3" imgW="2679480" imgH="469800" progId="Equation.DSMT4">
                  <p:embed/>
                </p:oleObj>
              </mc:Choice>
              <mc:Fallback>
                <p:oleObj name="Equation" r:id="rId3" imgW="2679480" imgH="469800" progId="Equation.DSMT4">
                  <p:embed/>
                  <p:pic>
                    <p:nvPicPr>
                      <p:cNvPr id="0" name=""/>
                      <p:cNvPicPr>
                        <a:picLocks noChangeAspect="1" noChangeArrowheads="1"/>
                      </p:cNvPicPr>
                      <p:nvPr/>
                    </p:nvPicPr>
                    <p:blipFill>
                      <a:blip r:embed="rId4"/>
                      <a:srcRect/>
                      <a:stretch>
                        <a:fillRect/>
                      </a:stretch>
                    </p:blipFill>
                    <p:spPr bwMode="auto">
                      <a:xfrm>
                        <a:off x="254000" y="1630363"/>
                        <a:ext cx="6664325" cy="1077912"/>
                      </a:xfrm>
                      <a:prstGeom prst="rect">
                        <a:avLst/>
                      </a:prstGeom>
                      <a:noFill/>
                    </p:spPr>
                  </p:pic>
                </p:oleObj>
              </mc:Fallback>
            </mc:AlternateContent>
          </a:graphicData>
        </a:graphic>
      </p:graphicFrame>
      <p:graphicFrame>
        <p:nvGraphicFramePr>
          <p:cNvPr id="12" name="Object 25"/>
          <p:cNvGraphicFramePr>
            <a:graphicFrameLocks noChangeAspect="1"/>
          </p:cNvGraphicFramePr>
          <p:nvPr>
            <p:extLst>
              <p:ext uri="{D42A27DB-BD31-4B8C-83A1-F6EECF244321}">
                <p14:modId xmlns:p14="http://schemas.microsoft.com/office/powerpoint/2010/main" val="2865551896"/>
              </p:ext>
            </p:extLst>
          </p:nvPr>
        </p:nvGraphicFramePr>
        <p:xfrm>
          <a:off x="5148064" y="5267877"/>
          <a:ext cx="2387600" cy="841375"/>
        </p:xfrm>
        <a:graphic>
          <a:graphicData uri="http://schemas.openxmlformats.org/presentationml/2006/ole">
            <mc:AlternateContent xmlns:mc="http://schemas.openxmlformats.org/markup-compatibility/2006">
              <mc:Choice xmlns:v="urn:schemas-microsoft-com:vml" Requires="v">
                <p:oleObj spid="_x0000_s15499" name="Equation" r:id="rId5" imgW="876240" imgH="393480" progId="Equation.DSMT4">
                  <p:embed/>
                </p:oleObj>
              </mc:Choice>
              <mc:Fallback>
                <p:oleObj name="Equation" r:id="rId5" imgW="876240" imgH="393480" progId="Equation.DSMT4">
                  <p:embed/>
                  <p:pic>
                    <p:nvPicPr>
                      <p:cNvPr id="0" name=""/>
                      <p:cNvPicPr>
                        <a:picLocks noChangeAspect="1" noChangeArrowheads="1"/>
                      </p:cNvPicPr>
                      <p:nvPr/>
                    </p:nvPicPr>
                    <p:blipFill>
                      <a:blip r:embed="rId6"/>
                      <a:srcRect/>
                      <a:stretch>
                        <a:fillRect/>
                      </a:stretch>
                    </p:blipFill>
                    <p:spPr bwMode="auto">
                      <a:xfrm>
                        <a:off x="5148064" y="5267877"/>
                        <a:ext cx="2387600" cy="841375"/>
                      </a:xfrm>
                      <a:prstGeom prst="rect">
                        <a:avLst/>
                      </a:prstGeom>
                      <a:solidFill>
                        <a:schemeClr val="bg1"/>
                      </a:solidFill>
                    </p:spPr>
                  </p:pic>
                </p:oleObj>
              </mc:Fallback>
            </mc:AlternateContent>
          </a:graphicData>
        </a:graphic>
      </p:graphicFrame>
      <p:sp>
        <p:nvSpPr>
          <p:cNvPr id="13" name="TextBox 12"/>
          <p:cNvSpPr txBox="1"/>
          <p:nvPr/>
        </p:nvSpPr>
        <p:spPr>
          <a:xfrm>
            <a:off x="621650" y="4289508"/>
            <a:ext cx="2565190" cy="461665"/>
          </a:xfrm>
          <a:prstGeom prst="rect">
            <a:avLst/>
          </a:prstGeom>
          <a:noFill/>
        </p:spPr>
        <p:txBody>
          <a:bodyPr wrap="none" rtlCol="0">
            <a:spAutoFit/>
          </a:bodyPr>
          <a:lstStyle/>
          <a:p>
            <a:r>
              <a:rPr lang="en-US" i="1" dirty="0" err="1" smtClean="0"/>
              <a:t>i</a:t>
            </a:r>
            <a:r>
              <a:rPr lang="en-US" i="1" dirty="0" smtClean="0"/>
              <a:t>=i</a:t>
            </a:r>
            <a:r>
              <a:rPr lang="en-US" i="1" baseline="-25000" dirty="0" smtClean="0"/>
              <a:t>f</a:t>
            </a:r>
            <a:r>
              <a:rPr lang="ru-RU" i="1" baseline="-25000" dirty="0" smtClean="0"/>
              <a:t>  </a:t>
            </a:r>
            <a:r>
              <a:rPr lang="en-US" i="1" dirty="0" smtClean="0"/>
              <a:t>&lt;</a:t>
            </a:r>
            <a:r>
              <a:rPr lang="ru-RU" i="1" dirty="0" smtClean="0"/>
              <a:t> </a:t>
            </a:r>
            <a:r>
              <a:rPr lang="en-US" i="1" dirty="0" smtClean="0"/>
              <a:t>Y</a:t>
            </a:r>
            <a:r>
              <a:rPr lang="ru-RU" i="1" dirty="0" smtClean="0"/>
              <a:t>(</a:t>
            </a:r>
            <a:r>
              <a:rPr lang="ru-RU" i="1" dirty="0" err="1" smtClean="0"/>
              <a:t>Хоскольд</a:t>
            </a:r>
            <a:r>
              <a:rPr lang="ru-RU" i="1" dirty="0" smtClean="0"/>
              <a:t>)</a:t>
            </a:r>
            <a:endParaRPr lang="ru-RU" i="1" dirty="0"/>
          </a:p>
        </p:txBody>
      </p:sp>
      <p:sp>
        <p:nvSpPr>
          <p:cNvPr id="14" name="Стрелка вправо 13"/>
          <p:cNvSpPr/>
          <p:nvPr/>
        </p:nvSpPr>
        <p:spPr>
          <a:xfrm>
            <a:off x="3316908" y="4437112"/>
            <a:ext cx="1629471" cy="16645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5" name="Object 25"/>
          <p:cNvGraphicFramePr>
            <a:graphicFrameLocks noChangeAspect="1"/>
          </p:cNvGraphicFramePr>
          <p:nvPr>
            <p:extLst>
              <p:ext uri="{D42A27DB-BD31-4B8C-83A1-F6EECF244321}">
                <p14:modId xmlns:p14="http://schemas.microsoft.com/office/powerpoint/2010/main" val="1211142862"/>
              </p:ext>
            </p:extLst>
          </p:nvPr>
        </p:nvGraphicFramePr>
        <p:xfrm>
          <a:off x="5148064" y="4114621"/>
          <a:ext cx="3459163" cy="977900"/>
        </p:xfrm>
        <a:graphic>
          <a:graphicData uri="http://schemas.openxmlformats.org/presentationml/2006/ole">
            <mc:AlternateContent xmlns:mc="http://schemas.openxmlformats.org/markup-compatibility/2006">
              <mc:Choice xmlns:v="urn:schemas-microsoft-com:vml" Requires="v">
                <p:oleObj spid="_x0000_s15500" name="Equation" r:id="rId7" imgW="1269720" imgH="457200" progId="Equation.DSMT4">
                  <p:embed/>
                </p:oleObj>
              </mc:Choice>
              <mc:Fallback>
                <p:oleObj name="Equation" r:id="rId7" imgW="1269720" imgH="457200" progId="Equation.DSMT4">
                  <p:embed/>
                  <p:pic>
                    <p:nvPicPr>
                      <p:cNvPr id="0" name=""/>
                      <p:cNvPicPr>
                        <a:picLocks noChangeAspect="1" noChangeArrowheads="1"/>
                      </p:cNvPicPr>
                      <p:nvPr/>
                    </p:nvPicPr>
                    <p:blipFill>
                      <a:blip r:embed="rId8"/>
                      <a:srcRect/>
                      <a:stretch>
                        <a:fillRect/>
                      </a:stretch>
                    </p:blipFill>
                    <p:spPr bwMode="auto">
                      <a:xfrm>
                        <a:off x="5148064" y="4114621"/>
                        <a:ext cx="3459163" cy="977900"/>
                      </a:xfrm>
                      <a:prstGeom prst="rect">
                        <a:avLst/>
                      </a:prstGeom>
                      <a:solidFill>
                        <a:schemeClr val="bg1"/>
                      </a:solidFill>
                    </p:spPr>
                  </p:pic>
                </p:oleObj>
              </mc:Fallback>
            </mc:AlternateContent>
          </a:graphicData>
        </a:graphic>
      </p:graphicFrame>
      <p:sp>
        <p:nvSpPr>
          <p:cNvPr id="16" name="TextBox 15"/>
          <p:cNvSpPr txBox="1"/>
          <p:nvPr/>
        </p:nvSpPr>
        <p:spPr>
          <a:xfrm>
            <a:off x="746216" y="5378696"/>
            <a:ext cx="1527982" cy="461665"/>
          </a:xfrm>
          <a:prstGeom prst="rect">
            <a:avLst/>
          </a:prstGeom>
          <a:noFill/>
        </p:spPr>
        <p:txBody>
          <a:bodyPr wrap="none" rtlCol="0">
            <a:spAutoFit/>
          </a:bodyPr>
          <a:lstStyle/>
          <a:p>
            <a:r>
              <a:rPr lang="en-US" i="1" dirty="0" err="1" smtClean="0"/>
              <a:t>i</a:t>
            </a:r>
            <a:r>
              <a:rPr lang="en-US" i="1" dirty="0" smtClean="0"/>
              <a:t>=0</a:t>
            </a:r>
            <a:r>
              <a:rPr lang="ru-RU" i="1" dirty="0" smtClean="0"/>
              <a:t> (Ринг)</a:t>
            </a:r>
            <a:endParaRPr lang="ru-RU" i="1" baseline="-25000" dirty="0"/>
          </a:p>
        </p:txBody>
      </p:sp>
      <p:sp>
        <p:nvSpPr>
          <p:cNvPr id="17" name="Стрелка вправо 16"/>
          <p:cNvSpPr/>
          <p:nvPr/>
        </p:nvSpPr>
        <p:spPr>
          <a:xfrm>
            <a:off x="3306888" y="5605336"/>
            <a:ext cx="1629471" cy="16645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8" name="Object 25"/>
          <p:cNvGraphicFramePr>
            <a:graphicFrameLocks noChangeAspect="1"/>
          </p:cNvGraphicFramePr>
          <p:nvPr>
            <p:extLst>
              <p:ext uri="{D42A27DB-BD31-4B8C-83A1-F6EECF244321}">
                <p14:modId xmlns:p14="http://schemas.microsoft.com/office/powerpoint/2010/main" val="508990545"/>
              </p:ext>
            </p:extLst>
          </p:nvPr>
        </p:nvGraphicFramePr>
        <p:xfrm>
          <a:off x="5148064" y="2858668"/>
          <a:ext cx="3424237" cy="895350"/>
        </p:xfrm>
        <a:graphic>
          <a:graphicData uri="http://schemas.openxmlformats.org/presentationml/2006/ole">
            <mc:AlternateContent xmlns:mc="http://schemas.openxmlformats.org/markup-compatibility/2006">
              <mc:Choice xmlns:v="urn:schemas-microsoft-com:vml" Requires="v">
                <p:oleObj spid="_x0000_s15501" name="Equation" r:id="rId9" imgW="1257120" imgH="419040" progId="Equation.DSMT4">
                  <p:embed/>
                </p:oleObj>
              </mc:Choice>
              <mc:Fallback>
                <p:oleObj name="Equation" r:id="rId9" imgW="1257120" imgH="419040" progId="Equation.DSMT4">
                  <p:embed/>
                  <p:pic>
                    <p:nvPicPr>
                      <p:cNvPr id="0" name=""/>
                      <p:cNvPicPr>
                        <a:picLocks noChangeAspect="1" noChangeArrowheads="1"/>
                      </p:cNvPicPr>
                      <p:nvPr/>
                    </p:nvPicPr>
                    <p:blipFill>
                      <a:blip r:embed="rId10"/>
                      <a:srcRect/>
                      <a:stretch>
                        <a:fillRect/>
                      </a:stretch>
                    </p:blipFill>
                    <p:spPr bwMode="auto">
                      <a:xfrm>
                        <a:off x="5148064" y="2858668"/>
                        <a:ext cx="3424237" cy="895350"/>
                      </a:xfrm>
                      <a:prstGeom prst="rect">
                        <a:avLst/>
                      </a:prstGeom>
                      <a:solidFill>
                        <a:schemeClr val="bg1"/>
                      </a:solidFill>
                    </p:spPr>
                  </p:pic>
                </p:oleObj>
              </mc:Fallback>
            </mc:AlternateContent>
          </a:graphicData>
        </a:graphic>
      </p:graphicFrame>
      <p:sp>
        <p:nvSpPr>
          <p:cNvPr id="19" name="TextBox 18"/>
          <p:cNvSpPr txBox="1"/>
          <p:nvPr/>
        </p:nvSpPr>
        <p:spPr>
          <a:xfrm>
            <a:off x="711418" y="3075510"/>
            <a:ext cx="1730667" cy="461665"/>
          </a:xfrm>
          <a:prstGeom prst="rect">
            <a:avLst/>
          </a:prstGeom>
          <a:noFill/>
        </p:spPr>
        <p:txBody>
          <a:bodyPr wrap="none" rtlCol="0">
            <a:spAutoFit/>
          </a:bodyPr>
          <a:lstStyle/>
          <a:p>
            <a:r>
              <a:rPr lang="en-US" i="1" dirty="0" err="1" smtClean="0"/>
              <a:t>i</a:t>
            </a:r>
            <a:r>
              <a:rPr lang="en-US" i="1" dirty="0" smtClean="0"/>
              <a:t>=Y (</a:t>
            </a:r>
            <a:r>
              <a:rPr lang="ru-RU" i="1" dirty="0" err="1" smtClean="0"/>
              <a:t>Инвуд</a:t>
            </a:r>
            <a:r>
              <a:rPr lang="ru-RU" i="1" dirty="0" smtClean="0"/>
              <a:t>)</a:t>
            </a:r>
            <a:endParaRPr lang="ru-RU" i="1" baseline="-25000" dirty="0"/>
          </a:p>
        </p:txBody>
      </p:sp>
      <p:sp>
        <p:nvSpPr>
          <p:cNvPr id="20" name="Стрелка вправо 19"/>
          <p:cNvSpPr/>
          <p:nvPr/>
        </p:nvSpPr>
        <p:spPr>
          <a:xfrm>
            <a:off x="3278619" y="3223114"/>
            <a:ext cx="1629471" cy="16645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32488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34082"/>
          </a:xfrm>
        </p:spPr>
        <p:txBody>
          <a:bodyPr/>
          <a:lstStyle/>
          <a:p>
            <a:r>
              <a:rPr lang="ru-RU" b="1" dirty="0" smtClean="0">
                <a:solidFill>
                  <a:schemeClr val="accent1"/>
                </a:solidFill>
                <a:latin typeface="Times New Roman" panose="02020603050405020304" pitchFamily="18" charset="0"/>
                <a:cs typeface="Times New Roman" panose="02020603050405020304" pitchFamily="18" charset="0"/>
              </a:rPr>
              <a:t>Виды расчетных моделей</a:t>
            </a:r>
            <a:endParaRPr lang="ru-RU"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3528" y="1196752"/>
            <a:ext cx="8568952" cy="5400600"/>
          </a:xfrm>
        </p:spPr>
        <p:txBody>
          <a:bodyPr/>
          <a:lstStyle/>
          <a:p>
            <a:r>
              <a:rPr lang="ru-RU" b="1" dirty="0" smtClean="0"/>
              <a:t>Расчетные модели дохода (</a:t>
            </a:r>
            <a:r>
              <a:rPr lang="ru-RU" b="1" i="1" dirty="0" err="1"/>
              <a:t>income</a:t>
            </a:r>
            <a:r>
              <a:rPr lang="ru-RU" b="1" i="1" dirty="0"/>
              <a:t> </a:t>
            </a:r>
            <a:r>
              <a:rPr lang="ru-RU" b="1" i="1" dirty="0" err="1" smtClean="0"/>
              <a:t>models</a:t>
            </a:r>
            <a:r>
              <a:rPr lang="ru-RU" b="1" i="1" dirty="0" smtClean="0"/>
              <a:t>)</a:t>
            </a:r>
            <a:r>
              <a:rPr lang="en-US" b="1" i="1" dirty="0" smtClean="0"/>
              <a:t> </a:t>
            </a:r>
            <a:endParaRPr lang="ru-RU" i="1" dirty="0" smtClean="0"/>
          </a:p>
          <a:p>
            <a:pPr marL="0" indent="0">
              <a:buNone/>
            </a:pPr>
            <a:r>
              <a:rPr lang="ru-RU" dirty="0"/>
              <a:t>применяются только для оценки текущей стоимости потоков доходов</a:t>
            </a:r>
            <a:endParaRPr lang="ru-RU" i="1" dirty="0"/>
          </a:p>
          <a:p>
            <a:endParaRPr lang="en-US" dirty="0" smtClean="0"/>
          </a:p>
          <a:p>
            <a:r>
              <a:rPr lang="ru-RU" b="1" dirty="0" smtClean="0"/>
              <a:t>Расчетные модели стоимости </a:t>
            </a:r>
            <a:r>
              <a:rPr lang="ru-RU" b="1" i="1" dirty="0" smtClean="0"/>
              <a:t>(</a:t>
            </a:r>
            <a:r>
              <a:rPr lang="ru-RU" b="1" i="1" dirty="0" err="1"/>
              <a:t>property</a:t>
            </a:r>
            <a:r>
              <a:rPr lang="ru-RU" b="1" i="1" dirty="0"/>
              <a:t> </a:t>
            </a:r>
            <a:r>
              <a:rPr lang="ru-RU" b="1" i="1" dirty="0" err="1" smtClean="0"/>
              <a:t>models</a:t>
            </a:r>
            <a:r>
              <a:rPr lang="ru-RU" b="1" i="1" dirty="0" smtClean="0"/>
              <a:t>)</a:t>
            </a:r>
            <a:r>
              <a:rPr lang="en-US" b="1" i="1" dirty="0" smtClean="0"/>
              <a:t> </a:t>
            </a:r>
          </a:p>
          <a:p>
            <a:pPr marL="0" indent="0">
              <a:buNone/>
            </a:pPr>
            <a:r>
              <a:rPr lang="ru-RU" dirty="0"/>
              <a:t>позволяют выполнить </a:t>
            </a:r>
            <a:r>
              <a:rPr lang="ru-RU" dirty="0" smtClean="0"/>
              <a:t>оценку стоимости сразу </a:t>
            </a:r>
            <a:r>
              <a:rPr lang="ru-RU" dirty="0"/>
              <a:t>одним действием – путем деления дохода одного года (как правило, первого) на общую ставку капитализации</a:t>
            </a:r>
            <a:endParaRPr lang="ru-RU" b="1" dirty="0"/>
          </a:p>
        </p:txBody>
      </p:sp>
      <p:sp>
        <p:nvSpPr>
          <p:cNvPr id="4" name="Номер слайда 3"/>
          <p:cNvSpPr>
            <a:spLocks noGrp="1"/>
          </p:cNvSpPr>
          <p:nvPr>
            <p:ph type="sldNum" sz="quarter" idx="12"/>
          </p:nvPr>
        </p:nvSpPr>
        <p:spPr/>
        <p:txBody>
          <a:bodyPr/>
          <a:lstStyle/>
          <a:p>
            <a:fld id="{8B428FE1-17B7-D04A-A2C5-63DDD83E7F3A}" type="slidenum">
              <a:rPr lang="ru-RU" altLang="ru-RU" smtClean="0"/>
              <a:pPr/>
              <a:t>9</a:t>
            </a:fld>
            <a:endParaRPr lang="ru-RU" altLang="ru-RU"/>
          </a:p>
        </p:txBody>
      </p:sp>
    </p:spTree>
    <p:extLst>
      <p:ext uri="{BB962C8B-B14F-4D97-AF65-F5344CB8AC3E}">
        <p14:creationId xmlns:p14="http://schemas.microsoft.com/office/powerpoint/2010/main" val="2194737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9759</TotalTime>
  <Words>1036</Words>
  <Application>Microsoft Office PowerPoint</Application>
  <PresentationFormat>Экран (4:3)</PresentationFormat>
  <Paragraphs>214</Paragraphs>
  <Slides>17</Slides>
  <Notes>4</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19" baseType="lpstr">
      <vt:lpstr>Тема Office</vt:lpstr>
      <vt:lpstr>Equation</vt:lpstr>
      <vt:lpstr>Расчетные модели  оценки стоимости недвижимости</vt:lpstr>
      <vt:lpstr>Методы доходного подхода</vt:lpstr>
      <vt:lpstr>Прямая капитализация</vt:lpstr>
      <vt:lpstr>Капитализация  по норме отдачи на капитал (капитализация потенциальных доходов)</vt:lpstr>
      <vt:lpstr>Метод ДДП</vt:lpstr>
      <vt:lpstr>Традиционные расчетные модели</vt:lpstr>
      <vt:lpstr>Обобщенная формула ДДП</vt:lpstr>
      <vt:lpstr>Обобщенные расчетные модели</vt:lpstr>
      <vt:lpstr>Виды расчетных моделей</vt:lpstr>
      <vt:lpstr>Расчетные модели дохода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ГУ ГУИОН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МЕТОДИЧЕСКИЕ РЕКОМЕНДАЦИИ ПО ПОСТРОЕНИЮ МОДЕЛЕЙ ОЦЕНКИ СТОИМОСТИ НЕДВИЖИМОСТИ</dc:title>
  <dc:creator>gribovsky</dc:creator>
  <cp:lastModifiedBy>Грибовский Сергей</cp:lastModifiedBy>
  <cp:revision>397</cp:revision>
  <dcterms:created xsi:type="dcterms:W3CDTF">2005-09-15T12:43:38Z</dcterms:created>
  <dcterms:modified xsi:type="dcterms:W3CDTF">2015-06-10T06:26:11Z</dcterms:modified>
</cp:coreProperties>
</file>