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7" r:id="rId2"/>
    <p:sldId id="260" r:id="rId3"/>
    <p:sldId id="261" r:id="rId4"/>
    <p:sldId id="283" r:id="rId5"/>
    <p:sldId id="285" r:id="rId6"/>
    <p:sldId id="264" r:id="rId7"/>
    <p:sldId id="281" r:id="rId8"/>
    <p:sldId id="280" r:id="rId9"/>
    <p:sldId id="288" r:id="rId10"/>
    <p:sldId id="289" r:id="rId11"/>
    <p:sldId id="291" r:id="rId12"/>
    <p:sldId id="290" r:id="rId13"/>
    <p:sldId id="286" r:id="rId14"/>
    <p:sldId id="287" r:id="rId15"/>
    <p:sldId id="292" r:id="rId16"/>
    <p:sldId id="294" r:id="rId17"/>
    <p:sldId id="269" r:id="rId18"/>
    <p:sldId id="272" r:id="rId19"/>
    <p:sldId id="273" r:id="rId20"/>
  </p:sldIdLst>
  <p:sldSz cx="9144000" cy="6858000" type="screen4x3"/>
  <p:notesSz cx="6867525" cy="9994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рис Ефимович Лужанский" initials="БЕЛ" lastIdx="0" clrIdx="0">
    <p:extLst>
      <p:ext uri="{19B8F6BF-5375-455C-9EA6-DF929625EA0E}">
        <p15:presenceInfo xmlns:p15="http://schemas.microsoft.com/office/powerpoint/2012/main" userId="b3abc4c113976b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15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норм.</c:v>
                </c:pt>
              </c:strCache>
            </c:strRef>
          </c:tx>
          <c:invertIfNegative val="0"/>
          <c:cat>
            <c:numRef>
              <c:f>Лист1!$A$2:$A$47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cat>
          <c:val>
            <c:numRef>
              <c:f>Лист1!$B$2:$B$47</c:f>
              <c:numCache>
                <c:formatCode>#,##0.00_р_.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7.6923076923076927E-3</c:v>
                </c:pt>
                <c:pt idx="3">
                  <c:v>2.3076923076923078E-2</c:v>
                </c:pt>
                <c:pt idx="4">
                  <c:v>7.6923076923076927E-3</c:v>
                </c:pt>
                <c:pt idx="5">
                  <c:v>1.5384615384615385E-2</c:v>
                </c:pt>
                <c:pt idx="6">
                  <c:v>2.3076923076923078E-2</c:v>
                </c:pt>
                <c:pt idx="7">
                  <c:v>6.1538461538461542E-2</c:v>
                </c:pt>
                <c:pt idx="8">
                  <c:v>4.6153846153846156E-2</c:v>
                </c:pt>
                <c:pt idx="9">
                  <c:v>4.6153846153846156E-2</c:v>
                </c:pt>
                <c:pt idx="10">
                  <c:v>3.8461538461538436E-2</c:v>
                </c:pt>
                <c:pt idx="11">
                  <c:v>6.9230769230769262E-2</c:v>
                </c:pt>
                <c:pt idx="12">
                  <c:v>6.1538461538461542E-2</c:v>
                </c:pt>
                <c:pt idx="13">
                  <c:v>9.2307692307692313E-2</c:v>
                </c:pt>
                <c:pt idx="14">
                  <c:v>9.2307692307692313E-2</c:v>
                </c:pt>
                <c:pt idx="15">
                  <c:v>6.9230769230769207E-2</c:v>
                </c:pt>
                <c:pt idx="16">
                  <c:v>6.9230769230769207E-2</c:v>
                </c:pt>
                <c:pt idx="17">
                  <c:v>6.9230769230769207E-2</c:v>
                </c:pt>
                <c:pt idx="18">
                  <c:v>4.6153846153846212E-2</c:v>
                </c:pt>
                <c:pt idx="19">
                  <c:v>7.692307692307665E-3</c:v>
                </c:pt>
                <c:pt idx="20">
                  <c:v>3.8461538461538436E-2</c:v>
                </c:pt>
                <c:pt idx="21">
                  <c:v>4.6153846153846212E-2</c:v>
                </c:pt>
                <c:pt idx="22">
                  <c:v>1.538461538461533E-2</c:v>
                </c:pt>
                <c:pt idx="23">
                  <c:v>7.692307692307776E-3</c:v>
                </c:pt>
                <c:pt idx="24">
                  <c:v>7.692307692307665E-3</c:v>
                </c:pt>
                <c:pt idx="25">
                  <c:v>0</c:v>
                </c:pt>
                <c:pt idx="26">
                  <c:v>7.692307692307665E-3</c:v>
                </c:pt>
                <c:pt idx="27">
                  <c:v>7.692307692307665E-3</c:v>
                </c:pt>
                <c:pt idx="28">
                  <c:v>1.5384615384615441E-2</c:v>
                </c:pt>
                <c:pt idx="29">
                  <c:v>0</c:v>
                </c:pt>
                <c:pt idx="30">
                  <c:v>0</c:v>
                </c:pt>
                <c:pt idx="31" formatCode="#,##0.0000_р_.">
                  <c:v>7.692307692307665E-3</c:v>
                </c:pt>
                <c:pt idx="32" formatCode="#,##0.0000_р_.">
                  <c:v>0</c:v>
                </c:pt>
                <c:pt idx="33" formatCode="#,##0.0000_р_.">
                  <c:v>0</c:v>
                </c:pt>
                <c:pt idx="34" formatCode="#,##0.0000_р_.">
                  <c:v>0</c:v>
                </c:pt>
                <c:pt idx="35" formatCode="#,##0.0000_р_.">
                  <c:v>0</c:v>
                </c:pt>
                <c:pt idx="36" formatCode="#,##0.0000_р_.">
                  <c:v>0</c:v>
                </c:pt>
                <c:pt idx="37" formatCode="#,##0.0000_р_.">
                  <c:v>0</c:v>
                </c:pt>
                <c:pt idx="38" formatCode="#,##0.0000_р_.">
                  <c:v>7.692307692307665E-3</c:v>
                </c:pt>
                <c:pt idx="39" formatCode="#,##0.0000_р_.">
                  <c:v>7.692307692307776E-3</c:v>
                </c:pt>
                <c:pt idx="40" formatCode="#,##0.0000_р_.">
                  <c:v>7.692307692307665E-3</c:v>
                </c:pt>
                <c:pt idx="41" formatCode="#,##0.0000_р_.">
                  <c:v>0</c:v>
                </c:pt>
                <c:pt idx="42" formatCode="#,##0.0000_р_.">
                  <c:v>7.692307692307665E-3</c:v>
                </c:pt>
                <c:pt idx="43" formatCode="#,##0.0000_р_.">
                  <c:v>0</c:v>
                </c:pt>
                <c:pt idx="44" formatCode="#,##0.0000_р_.">
                  <c:v>0</c:v>
                </c:pt>
                <c:pt idx="45" formatCode="#,##0.0000_р_.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равном.</c:v>
                </c:pt>
              </c:strCache>
            </c:strRef>
          </c:tx>
          <c:invertIfNegative val="0"/>
          <c:cat>
            <c:numRef>
              <c:f>Лист1!$A$2:$A$47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</c:numCache>
            </c:numRef>
          </c:cat>
          <c:val>
            <c:numRef>
              <c:f>Лист1!$C$2:$C$47</c:f>
              <c:numCache>
                <c:formatCode>#,##0.00_р_.</c:formatCode>
                <c:ptCount val="46"/>
                <c:pt idx="0">
                  <c:v>0</c:v>
                </c:pt>
                <c:pt idx="1">
                  <c:v>7.6923076923076927E-3</c:v>
                </c:pt>
                <c:pt idx="2">
                  <c:v>0</c:v>
                </c:pt>
                <c:pt idx="3">
                  <c:v>3.0769230769230771E-2</c:v>
                </c:pt>
                <c:pt idx="4">
                  <c:v>7.6923076923076927E-3</c:v>
                </c:pt>
                <c:pt idx="5">
                  <c:v>1.5384615384615385E-2</c:v>
                </c:pt>
                <c:pt idx="6">
                  <c:v>2.3076923076923078E-2</c:v>
                </c:pt>
                <c:pt idx="7">
                  <c:v>5.3846153846153849E-2</c:v>
                </c:pt>
                <c:pt idx="8">
                  <c:v>2.3076923076923078E-2</c:v>
                </c:pt>
                <c:pt idx="9">
                  <c:v>6.1538461538461542E-2</c:v>
                </c:pt>
                <c:pt idx="10">
                  <c:v>6.9230769230769235E-2</c:v>
                </c:pt>
                <c:pt idx="11">
                  <c:v>8.4615384615384592E-2</c:v>
                </c:pt>
                <c:pt idx="12">
                  <c:v>0.1076923076923077</c:v>
                </c:pt>
                <c:pt idx="13">
                  <c:v>0.1307692307692308</c:v>
                </c:pt>
                <c:pt idx="14">
                  <c:v>8.4615384615384537E-2</c:v>
                </c:pt>
                <c:pt idx="15">
                  <c:v>5.3846153846153877E-2</c:v>
                </c:pt>
                <c:pt idx="16">
                  <c:v>4.6153846153846212E-2</c:v>
                </c:pt>
                <c:pt idx="17">
                  <c:v>3.8461538461538436E-2</c:v>
                </c:pt>
                <c:pt idx="18">
                  <c:v>3.0769230769230771E-2</c:v>
                </c:pt>
                <c:pt idx="19">
                  <c:v>5.3846153846153877E-2</c:v>
                </c:pt>
                <c:pt idx="20">
                  <c:v>1.538461538461533E-2</c:v>
                </c:pt>
                <c:pt idx="21">
                  <c:v>1.5384615384615441E-2</c:v>
                </c:pt>
                <c:pt idx="22">
                  <c:v>7.692307692307665E-3</c:v>
                </c:pt>
                <c:pt idx="23">
                  <c:v>0</c:v>
                </c:pt>
                <c:pt idx="24">
                  <c:v>7.692307692307665E-3</c:v>
                </c:pt>
                <c:pt idx="25">
                  <c:v>2.3076923076923106E-2</c:v>
                </c:pt>
                <c:pt idx="26">
                  <c:v>7.692307692307665E-3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 formatCode="#,##0.0000_р_.">
                  <c:v>7.692307692307665E-3</c:v>
                </c:pt>
                <c:pt idx="32" formatCode="#,##0.0000_р_.">
                  <c:v>1.5384615384615441E-2</c:v>
                </c:pt>
                <c:pt idx="33" formatCode="#,##0.0000_р_.">
                  <c:v>7.692307692307665E-3</c:v>
                </c:pt>
                <c:pt idx="34" formatCode="#,##0.0000_р_.">
                  <c:v>0</c:v>
                </c:pt>
                <c:pt idx="35" formatCode="#,##0.0000_р_.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130664"/>
        <c:axId val="266124000"/>
      </c:barChart>
      <c:catAx>
        <c:axId val="266130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Стоимость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6124000"/>
        <c:crosses val="autoZero"/>
        <c:auto val="1"/>
        <c:lblAlgn val="ctr"/>
        <c:lblOffset val="100"/>
        <c:tickLblSkip val="5"/>
        <c:noMultiLvlLbl val="0"/>
      </c:catAx>
      <c:valAx>
        <c:axId val="266124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Вероятность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#,##0.00_р_." sourceLinked="1"/>
        <c:majorTickMark val="none"/>
        <c:minorTickMark val="none"/>
        <c:tickLblPos val="nextTo"/>
        <c:crossAx val="2661306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56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18055555555555"/>
          <c:y val="4.621047369078865E-2"/>
          <c:w val="0.84835648148148146"/>
          <c:h val="0.7564879390076240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Лист1!$A$2:$A$32</c:f>
              <c:numCache>
                <c:formatCode>#,##0_р_.</c:formatCode>
                <c:ptCount val="31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  <c:pt idx="16">
                  <c:v>320</c:v>
                </c:pt>
                <c:pt idx="17">
                  <c:v>340</c:v>
                </c:pt>
                <c:pt idx="18">
                  <c:v>360</c:v>
                </c:pt>
                <c:pt idx="19">
                  <c:v>380</c:v>
                </c:pt>
                <c:pt idx="20">
                  <c:v>400</c:v>
                </c:pt>
                <c:pt idx="21">
                  <c:v>420</c:v>
                </c:pt>
                <c:pt idx="22">
                  <c:v>440</c:v>
                </c:pt>
                <c:pt idx="23">
                  <c:v>460</c:v>
                </c:pt>
                <c:pt idx="24">
                  <c:v>480</c:v>
                </c:pt>
                <c:pt idx="25">
                  <c:v>500</c:v>
                </c:pt>
                <c:pt idx="26">
                  <c:v>520</c:v>
                </c:pt>
                <c:pt idx="27">
                  <c:v>540</c:v>
                </c:pt>
                <c:pt idx="28">
                  <c:v>560</c:v>
                </c:pt>
                <c:pt idx="29">
                  <c:v>580</c:v>
                </c:pt>
                <c:pt idx="30">
                  <c:v>600</c:v>
                </c:pt>
              </c:numCache>
            </c:numRef>
          </c:cat>
          <c:val>
            <c:numRef>
              <c:f>Лист1!$B$2:$B$32</c:f>
              <c:numCache>
                <c:formatCode>#,##0.00_р_.</c:formatCode>
                <c:ptCount val="31"/>
                <c:pt idx="0">
                  <c:v>7.6923076923076927E-3</c:v>
                </c:pt>
                <c:pt idx="1">
                  <c:v>5.3846153846153849E-2</c:v>
                </c:pt>
                <c:pt idx="2">
                  <c:v>0.1076923076923077</c:v>
                </c:pt>
                <c:pt idx="3">
                  <c:v>0.14615384615384616</c:v>
                </c:pt>
                <c:pt idx="4">
                  <c:v>0.2153846153846154</c:v>
                </c:pt>
                <c:pt idx="5">
                  <c:v>0.2846153846153846</c:v>
                </c:pt>
                <c:pt idx="6">
                  <c:v>0.40769230769230769</c:v>
                </c:pt>
                <c:pt idx="7">
                  <c:v>0.43846153846153846</c:v>
                </c:pt>
                <c:pt idx="8">
                  <c:v>0.5</c:v>
                </c:pt>
                <c:pt idx="9">
                  <c:v>0.56923076923076921</c:v>
                </c:pt>
                <c:pt idx="10">
                  <c:v>0.62307692307692308</c:v>
                </c:pt>
                <c:pt idx="11">
                  <c:v>0.68461538461538463</c:v>
                </c:pt>
                <c:pt idx="12">
                  <c:v>0.74615384615384617</c:v>
                </c:pt>
                <c:pt idx="13">
                  <c:v>0.80769230769230771</c:v>
                </c:pt>
                <c:pt idx="14">
                  <c:v>0.86923076923076925</c:v>
                </c:pt>
                <c:pt idx="15">
                  <c:v>0.9</c:v>
                </c:pt>
                <c:pt idx="16">
                  <c:v>0.90769230769230769</c:v>
                </c:pt>
                <c:pt idx="17">
                  <c:v>0.92307692307692313</c:v>
                </c:pt>
                <c:pt idx="18">
                  <c:v>0.94615384615384612</c:v>
                </c:pt>
                <c:pt idx="19">
                  <c:v>0.96923076923076923</c:v>
                </c:pt>
                <c:pt idx="20">
                  <c:v>0.98461538461538467</c:v>
                </c:pt>
                <c:pt idx="21">
                  <c:v>0.98461538461538467</c:v>
                </c:pt>
                <c:pt idx="22">
                  <c:v>0.98461538461538467</c:v>
                </c:pt>
                <c:pt idx="23">
                  <c:v>0.98461538461538467</c:v>
                </c:pt>
                <c:pt idx="24">
                  <c:v>0.98461538461538467</c:v>
                </c:pt>
                <c:pt idx="25">
                  <c:v>0.98461538461538467</c:v>
                </c:pt>
                <c:pt idx="26">
                  <c:v>0.99230769230769234</c:v>
                </c:pt>
                <c:pt idx="27">
                  <c:v>0.99230769230769234</c:v>
                </c:pt>
                <c:pt idx="28">
                  <c:v>0.99230769230769234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cat>
            <c:numRef>
              <c:f>Лист1!$A$2:$A$32</c:f>
              <c:numCache>
                <c:formatCode>#,##0_р_.</c:formatCode>
                <c:ptCount val="31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  <c:pt idx="16">
                  <c:v>320</c:v>
                </c:pt>
                <c:pt idx="17">
                  <c:v>340</c:v>
                </c:pt>
                <c:pt idx="18">
                  <c:v>360</c:v>
                </c:pt>
                <c:pt idx="19">
                  <c:v>380</c:v>
                </c:pt>
                <c:pt idx="20">
                  <c:v>400</c:v>
                </c:pt>
                <c:pt idx="21">
                  <c:v>420</c:v>
                </c:pt>
                <c:pt idx="22">
                  <c:v>440</c:v>
                </c:pt>
                <c:pt idx="23">
                  <c:v>460</c:v>
                </c:pt>
                <c:pt idx="24">
                  <c:v>480</c:v>
                </c:pt>
                <c:pt idx="25">
                  <c:v>500</c:v>
                </c:pt>
                <c:pt idx="26">
                  <c:v>520</c:v>
                </c:pt>
                <c:pt idx="27">
                  <c:v>540</c:v>
                </c:pt>
                <c:pt idx="28">
                  <c:v>560</c:v>
                </c:pt>
                <c:pt idx="29">
                  <c:v>580</c:v>
                </c:pt>
                <c:pt idx="30">
                  <c:v>600</c:v>
                </c:pt>
              </c:numCache>
            </c:numRef>
          </c:cat>
          <c:val>
            <c:numRef>
              <c:f>Лист1!$C$2:$C$32</c:f>
              <c:numCache>
                <c:formatCode>#,##0.00_р_.</c:formatCode>
                <c:ptCount val="31"/>
                <c:pt idx="0">
                  <c:v>0</c:v>
                </c:pt>
                <c:pt idx="1">
                  <c:v>4.6153846153846156E-2</c:v>
                </c:pt>
                <c:pt idx="2">
                  <c:v>5.3846153846153849E-2</c:v>
                </c:pt>
                <c:pt idx="3">
                  <c:v>3.8461538461538464E-2</c:v>
                </c:pt>
                <c:pt idx="4">
                  <c:v>6.9230769230769235E-2</c:v>
                </c:pt>
                <c:pt idx="5">
                  <c:v>6.9230769230769207E-2</c:v>
                </c:pt>
                <c:pt idx="6">
                  <c:v>0.12307692307692308</c:v>
                </c:pt>
                <c:pt idx="7">
                  <c:v>3.0769230769230771E-2</c:v>
                </c:pt>
                <c:pt idx="8">
                  <c:v>6.1538461538461542E-2</c:v>
                </c:pt>
                <c:pt idx="9">
                  <c:v>6.9230769230769207E-2</c:v>
                </c:pt>
                <c:pt idx="10">
                  <c:v>5.3846153846153877E-2</c:v>
                </c:pt>
                <c:pt idx="11">
                  <c:v>6.1538461538461542E-2</c:v>
                </c:pt>
                <c:pt idx="12">
                  <c:v>6.1538461538461542E-2</c:v>
                </c:pt>
                <c:pt idx="13">
                  <c:v>6.1538461538461542E-2</c:v>
                </c:pt>
                <c:pt idx="14">
                  <c:v>6.1538461538461542E-2</c:v>
                </c:pt>
                <c:pt idx="15">
                  <c:v>3.0769230769230771E-2</c:v>
                </c:pt>
                <c:pt idx="16">
                  <c:v>7.692307692307665E-3</c:v>
                </c:pt>
                <c:pt idx="17">
                  <c:v>1.5384615384615441E-2</c:v>
                </c:pt>
                <c:pt idx="18">
                  <c:v>2.3076923076922995E-2</c:v>
                </c:pt>
                <c:pt idx="19">
                  <c:v>2.3076923076923106E-2</c:v>
                </c:pt>
                <c:pt idx="20">
                  <c:v>1.5384615384615441E-2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7.692307692307665E-3</c:v>
                </c:pt>
                <c:pt idx="27">
                  <c:v>0</c:v>
                </c:pt>
                <c:pt idx="28">
                  <c:v>0</c:v>
                </c:pt>
                <c:pt idx="29">
                  <c:v>7.692307692307665E-3</c:v>
                </c:pt>
                <c:pt idx="3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265598544"/>
        <c:axId val="265602072"/>
      </c:lineChart>
      <c:catAx>
        <c:axId val="26559854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Стоимость патента , млн. дол.</a:t>
                </a:r>
              </a:p>
            </c:rich>
          </c:tx>
          <c:layout/>
          <c:overlay val="0"/>
        </c:title>
        <c:numFmt formatCode="#,##0_р_.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5602072"/>
        <c:crosses val="autoZero"/>
        <c:auto val="1"/>
        <c:lblAlgn val="ctr"/>
        <c:lblOffset val="100"/>
        <c:noMultiLvlLbl val="0"/>
      </c:catAx>
      <c:valAx>
        <c:axId val="2656020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Накопленная вероятность</a:t>
                </a:r>
              </a:p>
            </c:rich>
          </c:tx>
          <c:layout/>
          <c:overlay val="0"/>
        </c:title>
        <c:numFmt formatCode="#,##0.00_р_.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65598544"/>
        <c:crosses val="autoZero"/>
        <c:crossBetween val="between"/>
      </c:valAx>
      <c:spPr>
        <a:solidFill>
          <a:schemeClr val="accent1">
            <a:alpha val="9000"/>
          </a:schemeClr>
        </a:solidFill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0.81481</cdr:x>
      <cdr:y>0.30713</cdr:y>
    </cdr:from>
    <cdr:to>
      <cdr:x>0.98819</cdr:x>
      <cdr:y>0.47245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920" y="1605384"/>
          <a:ext cx="1368152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Распредел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 xmlns:a="http://schemas.openxmlformats.org/drawingml/2006/main">
          <a:r>
            <a:rPr lang="ru-RU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ценобраз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факторов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0.33119</cdr:x>
      <cdr:y>0.87196</cdr:y>
    </cdr:from>
    <cdr:to>
      <cdr:x>0.33119</cdr:x>
      <cdr:y>0.94084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2613496" y="4557712"/>
          <a:ext cx="0" cy="360040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0.13956</cdr:x>
      <cdr:y>0.87196</cdr:y>
    </cdr:from>
    <cdr:to>
      <cdr:x>0.13956</cdr:x>
      <cdr:y>0.94084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1101328" y="4557712"/>
          <a:ext cx="0" cy="360040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0.78744</cdr:x>
      <cdr:y>0.87196</cdr:y>
    </cdr:from>
    <cdr:to>
      <cdr:x>0.78744</cdr:x>
      <cdr:y>0.94084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V="1">
          <a:off x="6213896" y="4557712"/>
          <a:ext cx="0" cy="360040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0.13956</cdr:x>
      <cdr:y>0.94084</cdr:y>
    </cdr:from>
    <cdr:to>
      <cdr:x>0.18519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101328" y="4917752"/>
          <a:ext cx="360040" cy="309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</cdr:x>
      <cdr:y>0.49333</cdr:y>
    </cdr:from>
    <cdr:to>
      <cdr:x>0.36</cdr:x>
      <cdr:y>0.8</cdr:y>
    </cdr:to>
    <cdr:cxnSp macro="">
      <cdr:nvCxnSpPr>
        <cdr:cNvPr id="15" name="Прямая со стрелкой 14"/>
        <cdr:cNvCxnSpPr/>
      </cdr:nvCxnSpPr>
      <cdr:spPr>
        <a:xfrm xmlns:a="http://schemas.openxmlformats.org/drawingml/2006/main">
          <a:off x="2962672" y="2664296"/>
          <a:ext cx="0" cy="165618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70C0"/>
          </a:solidFill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0.6575</cdr:x>
      <cdr:y>0.18571</cdr:y>
    </cdr:from>
    <cdr:to>
      <cdr:x>0.6575</cdr:x>
      <cdr:y>0.8</cdr:y>
    </cdr:to>
    <cdr:cxnSp macro="">
      <cdr:nvCxnSpPr>
        <cdr:cNvPr id="16" name="Прямая со стрелкой 15"/>
        <cdr:cNvCxnSpPr/>
      </cdr:nvCxnSpPr>
      <cdr:spPr>
        <a:xfrm xmlns:a="http://schemas.openxmlformats.org/drawingml/2006/main">
          <a:off x="5410944" y="1002946"/>
          <a:ext cx="0" cy="331753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</cdr:x>
      <cdr:y>0.77333</cdr:y>
    </cdr:from>
    <cdr:to>
      <cdr:x>0.15</cdr:x>
      <cdr:y>0.8</cdr:y>
    </cdr:to>
    <cdr:cxnSp macro="">
      <cdr:nvCxnSpPr>
        <cdr:cNvPr id="20" name="Прямая со стрелкой 19"/>
        <cdr:cNvCxnSpPr/>
      </cdr:nvCxnSpPr>
      <cdr:spPr>
        <a:xfrm xmlns:a="http://schemas.openxmlformats.org/drawingml/2006/main">
          <a:off x="1234480" y="4176464"/>
          <a:ext cx="0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0.10626</cdr:x>
      <cdr:y>0.9</cdr:y>
    </cdr:from>
    <cdr:to>
      <cdr:x>0.91999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4440" y="4860540"/>
          <a:ext cx="6696744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    80% - ИНТЕРДЕЦИЛЬНЫЙ РАЗМАХ     </a:t>
          </a:r>
          <a:r>
            <a:rPr lang="ru-RU" sz="1400" b="1" dirty="0" smtClean="0">
              <a:solidFill>
                <a:srgbClr val="FF0000"/>
              </a:solidFill>
            </a:rPr>
            <a:t>( </a:t>
          </a:r>
          <a:r>
            <a:rPr lang="ru-RU" sz="1800" b="1" dirty="0" smtClean="0">
              <a:solidFill>
                <a:srgbClr val="FF0000"/>
              </a:solidFill>
            </a:rPr>
            <a:t>40 – 310 млн. дол. )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0.12034</cdr:x>
      <cdr:y>0.22667</cdr:y>
    </cdr:from>
    <cdr:to>
      <cdr:x>0.56125</cdr:x>
      <cdr:y>0.22667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990389" y="1224136"/>
          <a:ext cx="3628467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0.12376</cdr:x>
      <cdr:y>0.74428</cdr:y>
    </cdr:from>
    <cdr:to>
      <cdr:x>0.19375</cdr:x>
      <cdr:y>0.74428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1018456" y="4019539"/>
          <a:ext cx="576064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0.1675</cdr:x>
      <cdr:y>0.06667</cdr:y>
    </cdr:from>
    <cdr:to>
      <cdr:x>0.89374</cdr:x>
      <cdr:y>0.14667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378496" y="360040"/>
          <a:ext cx="59766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0.12376</cdr:x>
      <cdr:y>0.49333</cdr:y>
    </cdr:from>
    <cdr:to>
      <cdr:x>0.36</cdr:x>
      <cdr:y>0.49333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1018456" y="2664296"/>
          <a:ext cx="1944216" cy="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70C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0.93749</cdr:x>
      <cdr:y>0.17333</cdr:y>
    </cdr:from>
    <cdr:to>
      <cdr:x>0.93749</cdr:x>
      <cdr:y>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7715200" y="936086"/>
          <a:ext cx="0" cy="4464514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0.14125</cdr:x>
      <cdr:y>0.78667</cdr:y>
    </cdr:from>
    <cdr:to>
      <cdr:x>0.14125</cdr:x>
      <cdr:y>1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>
          <a:off x="1162472" y="4320480"/>
          <a:ext cx="0" cy="1152128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0.14125</cdr:x>
      <cdr:y>0.98667</cdr:y>
    </cdr:from>
    <cdr:to>
      <cdr:x>0.93749</cdr:x>
      <cdr:y>0.98667</cdr:y>
    </cdr:to>
    <cdr:cxnSp macro="">
      <cdr:nvCxnSpPr>
        <cdr:cNvPr id="24" name="Прямая со стрелкой 23"/>
        <cdr:cNvCxnSpPr/>
      </cdr:nvCxnSpPr>
      <cdr:spPr>
        <a:xfrm xmlns:a="http://schemas.openxmlformats.org/drawingml/2006/main" flipV="1">
          <a:off x="1162431" y="5328592"/>
          <a:ext cx="6552769" cy="18"/>
        </a:xfrm>
        <a:prstGeom xmlns:a="http://schemas.openxmlformats.org/drawingml/2006/main" prst="straightConnector1">
          <a:avLst/>
        </a:prstGeom>
        <a:ln xmlns:a="http://schemas.openxmlformats.org/drawingml/2006/main" w="19050"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0.93333</cdr:y>
    </cdr:from>
    <cdr:to>
      <cdr:x>0.14125</cdr:x>
      <cdr:y>1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226368" y="5040560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0070C0"/>
              </a:solidFill>
            </a:rPr>
            <a:t>РАЗМАХ</a:t>
          </a:r>
          <a:endParaRPr lang="ru-RU" sz="16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0.14125</cdr:x>
      <cdr:y>0.06667</cdr:y>
    </cdr:from>
    <cdr:to>
      <cdr:x>0.97249</cdr:x>
      <cdr:y>0.13333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162431" y="360058"/>
          <a:ext cx="6840773" cy="360004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19050">
          <a:solidFill>
            <a:srgbClr val="0070C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70C0"/>
              </a:solidFill>
            </a:rPr>
            <a:t>Наиболее вер. - 120; МАТ. ОЖ. – 160;  КОЭФ. ВАРИАЦИИ – 60%</a:t>
          </a:r>
          <a:endParaRPr lang="ru-RU" sz="18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0.12376</cdr:x>
      <cdr:y>0.8</cdr:y>
    </cdr:from>
    <cdr:to>
      <cdr:x>0.97249</cdr:x>
      <cdr:y>0.8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1018456" y="4320480"/>
          <a:ext cx="6984776" cy="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81647FCD-3C9F-47C1-AF20-9ED3A200E65E}" type="datetimeFigureOut">
              <a:rPr lang="ru-RU" smtClean="0"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B0A68D2F-C239-42C9-A019-8AF294C5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55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6D5D-F0F1-4555-A5A1-2F43B2AF25D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68D2F-C239-42C9-A019-8AF294C5208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854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68D2F-C239-42C9-A019-8AF294C5208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57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189-92E7-4D29-873F-F4786659395A}" type="datetime1">
              <a:rPr lang="ru-RU" smtClean="0"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0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16FC-C95F-4EA8-8380-E2503F0492E0}" type="datetime1">
              <a:rPr lang="ru-RU" smtClean="0"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13E2-49DA-479C-8516-A84183969EF8}" type="datetime1">
              <a:rPr lang="ru-RU" smtClean="0"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0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3F96-7665-4B72-9B9E-21DF62D607EC}" type="datetime1">
              <a:rPr lang="ru-RU" smtClean="0"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4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213C-1CE4-483B-9AF8-FF17AC278F89}" type="datetime1">
              <a:rPr lang="ru-RU" smtClean="0"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37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8356-7AF0-4EDB-87F0-089D62ACACEE}" type="datetime1">
              <a:rPr lang="ru-RU" smtClean="0"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95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1321-658B-4F27-BD54-C8C03918D820}" type="datetime1">
              <a:rPr lang="ru-RU" smtClean="0"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6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B7E7-19F1-4CED-92CE-760EEF9B921A}" type="datetime1">
              <a:rPr lang="ru-RU" smtClean="0"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0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2DA9-B8B8-4BAB-9FB8-647B1868474A}" type="datetime1">
              <a:rPr lang="ru-RU" smtClean="0"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1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027A-5767-4680-937D-5001AC05D3AB}" type="datetime1">
              <a:rPr lang="ru-RU" smtClean="0"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9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465A-FABA-41EF-B77B-281CDA781039}" type="datetime1">
              <a:rPr lang="ru-RU" smtClean="0"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72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7AC13-5EC1-4B70-B39A-26A1A875EFC1}" type="datetime1">
              <a:rPr lang="ru-RU" smtClean="0"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4738A-342F-4BEB-ABC3-1B0E6EE23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7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l1935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notification+zrdpleegpl1z@facebookmail.com" TargetMode="External"/><Relationship Id="rId2" Type="http://schemas.openxmlformats.org/officeDocument/2006/relationships/hyperlink" Target="http://www.appraiser.ru/UserFiles/File/Conference/ROO-06-2013/docs/Leyfer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srosovet.ru/press/new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352928" cy="5184576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проф., д.т.н., Б.Е. Лужанский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Председатель «Комитета по научному и методическому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обеспечению  оценочной деятельности» СРО НКСО и РКО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ОПРЕДЕЛЕНИЕ ИНТЕРВАЛОВ И ОБОСНОВАНИЕ 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ПРОЦЕДУРЫ СОГЛАСОВАНИЯ СТОИМОСТИ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СООТВЕТСТВИИ С НОВЫМИ ФСО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bel1935@mail.ru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belugansky@mailfrom.ru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113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78403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Интегральные функции распределения стоимости аналогов </a:t>
            </a:r>
            <a:b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(метод прямого сравнения продаж)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303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/>
          </p:cNvGraphicFramePr>
          <p:nvPr>
            <p:extLst/>
          </p:nvPr>
        </p:nvGraphicFramePr>
        <p:xfrm>
          <a:off x="1259632" y="1052736"/>
          <a:ext cx="6362700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Диаграмма" r:id="rId3" imgW="6377886" imgH="4945308" progId="Excel.Chart.8">
                  <p:embed/>
                </p:oleObj>
              </mc:Choice>
              <mc:Fallback>
                <p:oleObj name="Диаграмма" r:id="rId3" imgW="6377886" imgH="494530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052736"/>
                        <a:ext cx="6362700" cy="493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0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78403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Обобщенные расчетные зависимости границ доверительного интервала (80%; </a:t>
            </a:r>
            <a:r>
              <a:rPr lang="en-US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=9</a:t>
            </a:r>
            <a:r>
              <a:rPr lang="en-US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среднего  значения скорректированной стоимости аналогов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303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54113" y="1060450"/>
          <a:ext cx="5951537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Диаграмма" r:id="rId3" imgW="5928468" imgH="4518732" progId="Excel.Chart.8">
                  <p:embed/>
                </p:oleObj>
              </mc:Choice>
              <mc:Fallback>
                <p:oleObj name="Диаграмма" r:id="rId3" imgW="5928468" imgH="451873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1060450"/>
                        <a:ext cx="5951537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65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78402"/>
            <a:ext cx="8229600" cy="846341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Обобщенные расчетные зависимости границ доверительного интервала (80%</a:t>
            </a:r>
            <a:r>
              <a:rPr lang="en-US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среднего  значения скорректированной стоимости аналогов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303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/>
          </p:nvPr>
        </p:nvGraphicFramePr>
        <p:xfrm>
          <a:off x="1547664" y="1556792"/>
          <a:ext cx="5865813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Диаграмма" r:id="rId3" imgW="5867508" imgH="3855792" progId="Excel.Chart.8">
                  <p:embed/>
                </p:oleObj>
              </mc:Choice>
              <mc:Fallback>
                <p:oleObj name="Диаграмма" r:id="rId3" imgW="5867508" imgH="385579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556792"/>
                        <a:ext cx="5865813" cy="386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7488"/>
            <a:ext cx="8229600" cy="54721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Перечень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факторов и критериев, которые следует учитывать при обосновании выбора подходов (методов) оценки 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68700"/>
              </p:ext>
            </p:extLst>
          </p:nvPr>
        </p:nvGraphicFramePr>
        <p:xfrm>
          <a:off x="251520" y="836713"/>
          <a:ext cx="8712983" cy="4991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4176464"/>
                <a:gridCol w="1512168"/>
                <a:gridCol w="1584176"/>
                <a:gridCol w="864111"/>
              </a:tblGrid>
              <a:tr h="283598"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spc="-80" dirty="0" smtClean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spc="-80" dirty="0">
                          <a:effectLst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spc="-80" dirty="0" smtClean="0">
                          <a:effectLst/>
                        </a:rPr>
                        <a:t>Основание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spc="-80" dirty="0" smtClean="0">
                          <a:effectLst/>
                        </a:rPr>
                        <a:t>Характеристика</a:t>
                      </a:r>
                      <a:endParaRPr lang="ru-RU" sz="1600" dirty="0">
                        <a:effectLst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spc="-80" dirty="0" smtClean="0">
                          <a:effectLst/>
                        </a:rPr>
                        <a:t>Ранг*)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</a:tr>
              <a:tr h="1063494"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400" spc="-8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u="sng" spc="-80" dirty="0">
                          <a:effectLst/>
                        </a:rPr>
                        <a:t>Возможность  применения</a:t>
                      </a:r>
                      <a:r>
                        <a:rPr lang="ru-RU" sz="1600" b="1" spc="-80" dirty="0">
                          <a:effectLst/>
                        </a:rPr>
                        <a:t>, </a:t>
                      </a:r>
                      <a:r>
                        <a:rPr lang="ru-RU" sz="1600" b="1" u="sng" spc="-80" dirty="0" smtClean="0">
                          <a:effectLst/>
                        </a:rPr>
                        <a:t>в </a:t>
                      </a:r>
                      <a:r>
                        <a:rPr lang="ru-RU" sz="1600" b="1" u="sng" spc="-80" dirty="0" err="1">
                          <a:effectLst/>
                        </a:rPr>
                        <a:t>т.ч</a:t>
                      </a:r>
                      <a:r>
                        <a:rPr lang="ru-RU" sz="1600" b="1" u="sng" spc="-80" dirty="0">
                          <a:effectLst/>
                        </a:rPr>
                        <a:t>. ограничения </a:t>
                      </a:r>
                      <a:r>
                        <a:rPr lang="ru-RU" sz="1600" b="1" u="sng" spc="-80" dirty="0" smtClean="0">
                          <a:effectLst/>
                        </a:rPr>
                        <a:t>:</a:t>
                      </a:r>
                      <a:r>
                        <a:rPr lang="ru-RU" sz="1600" b="1" spc="-80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- </a:t>
                      </a:r>
                      <a:r>
                        <a:rPr lang="ru-RU" sz="1600" b="1" spc="-80" dirty="0" smtClean="0">
                          <a:effectLst/>
                        </a:rPr>
                        <a:t>на допустимые </a:t>
                      </a:r>
                      <a:r>
                        <a:rPr lang="ru-RU" sz="1600" b="1" spc="-80" dirty="0">
                          <a:effectLst/>
                        </a:rPr>
                        <a:t>отклонения (интервалы) итогового значения стоимости</a:t>
                      </a:r>
                      <a:r>
                        <a:rPr lang="ru-RU" sz="1600" b="1" spc="-80" dirty="0" smtClean="0">
                          <a:effectLst/>
                        </a:rPr>
                        <a:t>,</a:t>
                      </a:r>
                      <a:endParaRPr lang="ru-RU" sz="16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smtClean="0">
                          <a:effectLst/>
                        </a:rPr>
                        <a:t> - на время,  </a:t>
                      </a:r>
                      <a:r>
                        <a:rPr lang="ru-RU" sz="1600" b="1" spc="-80" dirty="0" err="1" smtClean="0">
                          <a:effectLst/>
                        </a:rPr>
                        <a:t>трудоем</a:t>
                      </a:r>
                      <a:r>
                        <a:rPr lang="ru-RU" sz="1600" b="1" spc="-80" dirty="0" smtClean="0">
                          <a:effectLst/>
                        </a:rPr>
                        <a:t>. (стоимость) работ по оценке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ФСО № 1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smtClean="0">
                          <a:effectLst/>
                        </a:rPr>
                        <a:t>ТЗ </a:t>
                      </a:r>
                      <a:r>
                        <a:rPr lang="ru-RU" sz="1600" b="1" spc="-80" dirty="0">
                          <a:effectLst/>
                        </a:rPr>
                        <a:t>на оценку/ Отчет об оценке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smtClean="0">
                          <a:effectLst/>
                        </a:rPr>
                        <a:t>  </a:t>
                      </a:r>
                      <a:r>
                        <a:rPr lang="ru-RU" sz="1600" b="1" spc="-80" dirty="0">
                          <a:effectLst/>
                        </a:rPr>
                        <a:t>ТЗ на оценку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err="1" smtClean="0">
                          <a:effectLst/>
                        </a:rPr>
                        <a:t>Обязат</a:t>
                      </a:r>
                      <a:r>
                        <a:rPr lang="ru-RU" sz="1600" b="1" spc="-80" dirty="0" smtClean="0">
                          <a:effectLst/>
                        </a:rPr>
                        <a:t>./ Качеств.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 </a:t>
                      </a:r>
                      <a:r>
                        <a:rPr lang="ru-RU" sz="1600" b="1" spc="-80" dirty="0" err="1" smtClean="0">
                          <a:effectLst/>
                        </a:rPr>
                        <a:t>Необязат</a:t>
                      </a:r>
                      <a:r>
                        <a:rPr lang="ru-RU" sz="1600" b="1" spc="-80" dirty="0">
                          <a:effectLst/>
                        </a:rPr>
                        <a:t>./</a:t>
                      </a:r>
                      <a:r>
                        <a:rPr lang="ru-RU" sz="1600" b="1" spc="-80" dirty="0" err="1">
                          <a:effectLst/>
                        </a:rPr>
                        <a:t>Колич</a:t>
                      </a:r>
                      <a:r>
                        <a:rPr lang="ru-RU" sz="1600" b="1" spc="-80" dirty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 </a:t>
                      </a:r>
                      <a:r>
                        <a:rPr lang="ru-RU" sz="1600" b="1" spc="-80" dirty="0" err="1" smtClean="0">
                          <a:effectLst/>
                        </a:rPr>
                        <a:t>Необязат</a:t>
                      </a:r>
                      <a:r>
                        <a:rPr lang="ru-RU" sz="1600" b="1" spc="-80" dirty="0">
                          <a:effectLst/>
                        </a:rPr>
                        <a:t>./</a:t>
                      </a:r>
                      <a:r>
                        <a:rPr lang="ru-RU" sz="1600" b="1" spc="-80" dirty="0" err="1">
                          <a:effectLst/>
                        </a:rPr>
                        <a:t>Колич</a:t>
                      </a:r>
                      <a:r>
                        <a:rPr lang="ru-RU" sz="1600" b="1" spc="-80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0" spc="-80" dirty="0">
                          <a:effectLst/>
                        </a:rPr>
                        <a:t>1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</a:tr>
              <a:tr h="274882"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400" spc="-8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Соответствие цели и задаче  оценки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ФСО № </a:t>
                      </a:r>
                      <a:r>
                        <a:rPr lang="ru-RU" sz="1600" b="1" spc="-80" dirty="0" smtClean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err="1" smtClean="0">
                          <a:effectLst/>
                        </a:rPr>
                        <a:t>Обязат</a:t>
                      </a:r>
                      <a:r>
                        <a:rPr lang="ru-RU" sz="1600" b="1" spc="-80" dirty="0" smtClean="0">
                          <a:effectLst/>
                        </a:rPr>
                        <a:t>./ Качеств.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0" spc="-80" dirty="0">
                          <a:effectLst/>
                        </a:rPr>
                        <a:t>2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</a:tr>
              <a:tr h="480174"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400" spc="-8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Соответствие предполагаемому использованию результатов оценки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ФСО № 1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>
                          <a:effectLst/>
                        </a:rPr>
                        <a:t>Обязательный/ Качественный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0" spc="-80" dirty="0">
                          <a:effectLst/>
                        </a:rPr>
                        <a:t>2-3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</a:tr>
              <a:tr h="290510"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400" spc="-8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Полнота и достоверность исходной информации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ФСО № </a:t>
                      </a:r>
                      <a:r>
                        <a:rPr lang="ru-RU" sz="1600" b="1" spc="-80" dirty="0" smtClean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err="1" smtClean="0">
                          <a:effectLst/>
                        </a:rPr>
                        <a:t>Обязат</a:t>
                      </a:r>
                      <a:r>
                        <a:rPr lang="ru-RU" sz="1600" b="1" spc="-80" dirty="0" smtClean="0">
                          <a:effectLst/>
                        </a:rPr>
                        <a:t>./ Качеств.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0" spc="-80" dirty="0">
                          <a:effectLst/>
                        </a:rPr>
                        <a:t>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</a:tr>
              <a:tr h="480174"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400" spc="-8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>
                          <a:effectLst/>
                        </a:rPr>
                        <a:t>Степень влияния принятых допущений  на итоговое значение стоимости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ФСО № 1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Обязательный/ Количественный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0" spc="-80" dirty="0">
                          <a:effectLst/>
                        </a:rPr>
                        <a:t>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</a:tr>
              <a:tr h="293735"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400" spc="-8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Границы </a:t>
                      </a:r>
                      <a:r>
                        <a:rPr lang="ru-RU" sz="1600" b="1" spc="-80" dirty="0" smtClean="0">
                          <a:effectLst/>
                        </a:rPr>
                        <a:t>интервалов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ФСО № </a:t>
                      </a:r>
                      <a:r>
                        <a:rPr lang="ru-RU" sz="1600" b="1" spc="-80" dirty="0" smtClean="0">
                          <a:effectLst/>
                        </a:rPr>
                        <a:t>1,7</a:t>
                      </a:r>
                      <a:endParaRPr lang="ru-RU" sz="1600" b="1" dirty="0">
                        <a:effectLst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err="1" smtClean="0">
                          <a:effectLst/>
                        </a:rPr>
                        <a:t>Обязат</a:t>
                      </a:r>
                      <a:r>
                        <a:rPr lang="ru-RU" sz="1600" b="1" spc="-80" dirty="0" smtClean="0">
                          <a:effectLst/>
                        </a:rPr>
                        <a:t>./ Качеств.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0" spc="-80" dirty="0">
                          <a:effectLst/>
                        </a:rPr>
                        <a:t>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</a:tr>
              <a:tr h="480174"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400" spc="-8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Закон распределения стоимости </a:t>
                      </a:r>
                      <a:r>
                        <a:rPr lang="ru-RU" sz="1600" b="1" spc="-80" dirty="0" smtClean="0">
                          <a:effectLst/>
                        </a:rPr>
                        <a:t>и/или характеристики (</a:t>
                      </a:r>
                      <a:r>
                        <a:rPr lang="ru-RU" sz="1600" b="1" spc="-80" dirty="0" err="1" smtClean="0">
                          <a:effectLst/>
                        </a:rPr>
                        <a:t>дов</a:t>
                      </a:r>
                      <a:r>
                        <a:rPr lang="ru-RU" sz="1600" b="1" spc="-80" dirty="0" smtClean="0">
                          <a:effectLst/>
                        </a:rPr>
                        <a:t>. </a:t>
                      </a:r>
                      <a:r>
                        <a:rPr lang="ru-RU" sz="1600" b="1" spc="-80" dirty="0">
                          <a:effectLst/>
                        </a:rPr>
                        <a:t>интервалы, дисперсия</a:t>
                      </a:r>
                      <a:r>
                        <a:rPr lang="ru-RU" sz="1600" b="1" spc="-80" dirty="0" smtClean="0">
                          <a:effectLst/>
                        </a:rPr>
                        <a:t>, …. 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ТЗ на оценку/ Отчет об оценке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smtClean="0">
                          <a:effectLst/>
                        </a:rPr>
                        <a:t>Дополнительный/Количественный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0" spc="-80" dirty="0">
                          <a:effectLst/>
                        </a:rPr>
                        <a:t>≥ 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</a:tr>
              <a:tr h="1321812"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400" spc="-8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Полнота учета </a:t>
                      </a:r>
                      <a:r>
                        <a:rPr lang="ru-RU" sz="1600" b="1" spc="-80" dirty="0" err="1">
                          <a:effectLst/>
                        </a:rPr>
                        <a:t>ценообразующих</a:t>
                      </a:r>
                      <a:r>
                        <a:rPr lang="ru-RU" sz="1600" b="1" spc="-80" dirty="0">
                          <a:effectLst/>
                        </a:rPr>
                        <a:t> факторов, существенно влияющих на </a:t>
                      </a:r>
                      <a:r>
                        <a:rPr lang="ru-RU" sz="1600" b="1" spc="-80" dirty="0" smtClean="0">
                          <a:effectLst/>
                        </a:rPr>
                        <a:t>стоимость</a:t>
                      </a:r>
                      <a:endParaRPr lang="ru-RU" sz="1600" b="1" dirty="0">
                        <a:effectLst/>
                      </a:endParaRPr>
                    </a:p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- степень развития рынка,</a:t>
                      </a:r>
                      <a:endParaRPr lang="ru-RU" sz="1600" b="1" dirty="0">
                        <a:effectLst/>
                      </a:endParaRPr>
                    </a:p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- динамика изменения рынка,</a:t>
                      </a:r>
                      <a:endParaRPr lang="ru-RU" sz="1600" b="1" dirty="0">
                        <a:effectLst/>
                      </a:endParaRPr>
                    </a:p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- динамика изменения </a:t>
                      </a:r>
                      <a:r>
                        <a:rPr lang="ru-RU" sz="1600" b="1" spc="-80" dirty="0" err="1" smtClean="0">
                          <a:effectLst/>
                        </a:rPr>
                        <a:t>ценообраз</a:t>
                      </a:r>
                      <a:r>
                        <a:rPr lang="ru-RU" sz="1600" b="1" spc="-80" dirty="0" smtClean="0">
                          <a:effectLst/>
                        </a:rPr>
                        <a:t>. фактор.,  ……..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>
                          <a:effectLst/>
                        </a:rPr>
                        <a:t>Отчет об оценке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smtClean="0">
                          <a:effectLst/>
                        </a:rPr>
                        <a:t>Дополнительный/Качественный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0" spc="-80" dirty="0">
                          <a:effectLst/>
                        </a:rPr>
                        <a:t>≥ 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8944" y="6077247"/>
            <a:ext cx="8525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3665">
              <a:spcAft>
                <a:spcPts val="0"/>
              </a:spcAft>
              <a:tabLst>
                <a:tab pos="121920" algn="l"/>
                <a:tab pos="1257300" algn="l"/>
              </a:tabLst>
            </a:pPr>
            <a:r>
              <a:rPr lang="ru-RU" sz="1600" spc="-80" dirty="0" smtClean="0">
                <a:ea typeface="Times New Roman" panose="02020603050405020304" pitchFamily="18" charset="0"/>
              </a:rPr>
              <a:t>*) Приведен </a:t>
            </a:r>
            <a:r>
              <a:rPr lang="ru-RU" sz="1600" spc="-80" dirty="0">
                <a:ea typeface="Times New Roman" panose="02020603050405020304" pitchFamily="18" charset="0"/>
              </a:rPr>
              <a:t>частные пример ранжирования, не являющийся рекомендацией для применения.</a:t>
            </a:r>
            <a:endParaRPr lang="ru-RU" sz="16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709201"/>
              </p:ext>
            </p:extLst>
          </p:nvPr>
        </p:nvGraphicFramePr>
        <p:xfrm>
          <a:off x="251505" y="5798376"/>
          <a:ext cx="8712983" cy="278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4176464"/>
                <a:gridCol w="1512168"/>
                <a:gridCol w="1584176"/>
                <a:gridCol w="864111"/>
              </a:tblGrid>
              <a:tr h="278871"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400" spc="-80" dirty="0" smtClean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/>
                </a:tc>
                <a:tc>
                  <a:txBody>
                    <a:bodyPr/>
                    <a:lstStyle/>
                    <a:p>
                      <a:pPr marR="113665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smtClean="0">
                          <a:solidFill>
                            <a:schemeClr val="tx1"/>
                          </a:solidFill>
                          <a:effectLst/>
                        </a:rPr>
                        <a:t>Риски отклонения  цен сделок от итог.</a:t>
                      </a:r>
                      <a:r>
                        <a:rPr lang="ru-RU" sz="1600" b="1" spc="-80" baseline="0" dirty="0" smtClean="0">
                          <a:solidFill>
                            <a:schemeClr val="tx1"/>
                          </a:solidFill>
                          <a:effectLst/>
                        </a:rPr>
                        <a:t> стоимости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1" spc="-80" dirty="0" smtClean="0">
                          <a:solidFill>
                            <a:schemeClr val="tx1"/>
                          </a:solidFill>
                          <a:effectLst/>
                        </a:rPr>
                        <a:t>Отчет об оценке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710" marR="5771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920" algn="l"/>
                          <a:tab pos="1257300" algn="l"/>
                        </a:tabLst>
                        <a:defRPr/>
                      </a:pPr>
                      <a:r>
                        <a:rPr lang="ru-RU" sz="1600" b="1" spc="-80" dirty="0" err="1" smtClean="0">
                          <a:solidFill>
                            <a:schemeClr val="tx1"/>
                          </a:solidFill>
                          <a:effectLst/>
                        </a:rPr>
                        <a:t>Дополн</a:t>
                      </a:r>
                      <a:r>
                        <a:rPr lang="ru-RU" sz="1600" b="1" spc="-80" dirty="0" smtClean="0">
                          <a:solidFill>
                            <a:schemeClr val="tx1"/>
                          </a:solidFill>
                          <a:effectLst/>
                        </a:rPr>
                        <a:t>. /</a:t>
                      </a:r>
                      <a:r>
                        <a:rPr lang="ru-RU" sz="1600" b="1" spc="-80" dirty="0" err="1" smtClean="0">
                          <a:solidFill>
                            <a:schemeClr val="tx1"/>
                          </a:solidFill>
                          <a:effectLst/>
                        </a:rPr>
                        <a:t>Колич</a:t>
                      </a:r>
                      <a:r>
                        <a:rPr lang="ru-RU" sz="1600" b="1" spc="-8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3665" algn="ctr">
                        <a:spcAft>
                          <a:spcPts val="0"/>
                        </a:spcAft>
                        <a:tabLst>
                          <a:tab pos="121920" algn="l"/>
                          <a:tab pos="1257300" algn="l"/>
                        </a:tabLst>
                      </a:pPr>
                      <a:r>
                        <a:rPr lang="ru-RU" sz="1600" b="0" spc="-8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710" marR="5771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8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1768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Сравнение подходов по степени соответствия определению рыночной стоимости по ФЗ № 135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596553"/>
              </p:ext>
            </p:extLst>
          </p:nvPr>
        </p:nvGraphicFramePr>
        <p:xfrm>
          <a:off x="457200" y="713304"/>
          <a:ext cx="8363272" cy="372874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42392"/>
                <a:gridCol w="3096344"/>
                <a:gridCol w="1152128"/>
                <a:gridCol w="1872208"/>
                <a:gridCol w="1800200"/>
              </a:tblGrid>
              <a:tr h="24384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№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п.п</a:t>
                      </a:r>
                      <a:r>
                        <a:rPr lang="ru-RU" sz="1400" b="1" dirty="0">
                          <a:effectLst/>
                        </a:rPr>
                        <a:t>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Критерии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Подходы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Сравнит.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Доходный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Затратный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44842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Тип рынка объекта </a:t>
                      </a:r>
                      <a:r>
                        <a:rPr lang="ru-RU" sz="1400" b="1" dirty="0" err="1" smtClean="0">
                          <a:effectLst/>
                        </a:rPr>
                        <a:t>оц</a:t>
                      </a:r>
                      <a:r>
                        <a:rPr lang="ru-RU" sz="1400" b="1" dirty="0" smtClean="0">
                          <a:effectLst/>
                        </a:rPr>
                        <a:t>. </a:t>
                      </a:r>
                      <a:r>
                        <a:rPr lang="ru-RU" sz="1400" b="1" dirty="0">
                          <a:effectLst/>
                        </a:rPr>
                        <a:t>и аналогов: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Основной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Купли-</a:t>
                      </a:r>
                      <a:r>
                        <a:rPr lang="ru-RU" sz="1400" b="1" dirty="0" err="1" smtClean="0">
                          <a:effectLst/>
                        </a:rPr>
                        <a:t>прод</a:t>
                      </a:r>
                      <a:r>
                        <a:rPr lang="ru-RU" sz="1400" b="1" dirty="0" smtClean="0">
                          <a:effectLst/>
                        </a:rPr>
                        <a:t>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</a:rPr>
                        <a:t>Коммер</a:t>
                      </a:r>
                      <a:r>
                        <a:rPr lang="ru-RU" sz="1400" b="1" dirty="0" smtClean="0">
                          <a:effectLst/>
                        </a:rPr>
                        <a:t>. </a:t>
                      </a:r>
                      <a:r>
                        <a:rPr lang="ru-RU" sz="1400" b="1" dirty="0" err="1" smtClean="0">
                          <a:effectLst/>
                        </a:rPr>
                        <a:t>эксплуат</a:t>
                      </a:r>
                      <a:r>
                        <a:rPr lang="ru-RU" sz="1400" b="1" dirty="0" smtClean="0">
                          <a:effectLst/>
                        </a:rPr>
                        <a:t>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Производство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Используемые</a:t>
                      </a:r>
                      <a:r>
                        <a:rPr lang="ru-RU" sz="1400" b="1" baseline="0" dirty="0" smtClean="0">
                          <a:effectLst/>
                        </a:rPr>
                        <a:t> (учитываемые) </a:t>
                      </a:r>
                      <a:r>
                        <a:rPr lang="ru-RU" sz="1400" b="1" dirty="0" smtClean="0">
                          <a:effectLst/>
                        </a:rPr>
                        <a:t>дополнительные </a:t>
                      </a:r>
                      <a:r>
                        <a:rPr lang="ru-RU" sz="1400" b="1" dirty="0">
                          <a:effectLst/>
                        </a:rPr>
                        <a:t>данные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err="1" smtClean="0">
                          <a:effectLst/>
                        </a:rPr>
                        <a:t>Производ</a:t>
                      </a:r>
                      <a:r>
                        <a:rPr lang="ru-RU" sz="1400" b="1" dirty="0" smtClean="0">
                          <a:effectLst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Ком. </a:t>
                      </a:r>
                      <a:r>
                        <a:rPr lang="ru-RU" sz="1400" b="1" dirty="0" err="1" smtClean="0">
                          <a:effectLst/>
                        </a:rPr>
                        <a:t>экспл</a:t>
                      </a:r>
                      <a:r>
                        <a:rPr lang="ru-RU" sz="1400" b="1" dirty="0" smtClean="0">
                          <a:effectLst/>
                        </a:rPr>
                        <a:t>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Купля- </a:t>
                      </a:r>
                      <a:r>
                        <a:rPr lang="ru-RU" sz="1400" b="1" dirty="0" err="1" smtClean="0">
                          <a:effectLst/>
                        </a:rPr>
                        <a:t>прод</a:t>
                      </a:r>
                      <a:r>
                        <a:rPr lang="ru-RU" sz="1400" b="1" dirty="0" smtClean="0">
                          <a:effectLst/>
                        </a:rPr>
                        <a:t>. </a:t>
                      </a:r>
                      <a:r>
                        <a:rPr lang="en-US" sz="1400" b="1" dirty="0" smtClean="0">
                          <a:effectLst/>
                        </a:rPr>
                        <a:t>(IRR)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Купля- </a:t>
                      </a:r>
                      <a:r>
                        <a:rPr lang="ru-RU" sz="1400" b="1" dirty="0" err="1" smtClean="0">
                          <a:effectLst/>
                        </a:rPr>
                        <a:t>прод</a:t>
                      </a:r>
                      <a:r>
                        <a:rPr lang="ru-RU" sz="1400" b="1" dirty="0" smtClean="0">
                          <a:effectLst/>
                        </a:rPr>
                        <a:t>.,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</a:rPr>
                        <a:t>Коммер</a:t>
                      </a:r>
                      <a:r>
                        <a:rPr lang="ru-RU" sz="1400" b="1" dirty="0" smtClean="0">
                          <a:effectLst/>
                        </a:rPr>
                        <a:t>. </a:t>
                      </a:r>
                      <a:r>
                        <a:rPr lang="ru-RU" sz="1400" b="1" dirty="0" err="1" smtClean="0">
                          <a:effectLst/>
                        </a:rPr>
                        <a:t>эксплуат</a:t>
                      </a:r>
                      <a:r>
                        <a:rPr lang="ru-RU" sz="1400" b="1" dirty="0" smtClean="0">
                          <a:effectLst/>
                        </a:rPr>
                        <a:t>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29446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1.1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Степень </a:t>
                      </a:r>
                      <a:r>
                        <a:rPr lang="ru-RU" sz="1400" b="1" dirty="0" smtClean="0">
                          <a:effectLst/>
                        </a:rPr>
                        <a:t>соответствия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Полная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Частичная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Частичная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147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Ранг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147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Учет конкуренции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(количество </a:t>
                      </a:r>
                      <a:r>
                        <a:rPr lang="ru-RU" sz="1400" b="1" dirty="0" err="1" smtClean="0">
                          <a:effectLst/>
                        </a:rPr>
                        <a:t>использ</a:t>
                      </a:r>
                      <a:r>
                        <a:rPr lang="ru-RU" sz="1400" b="1" dirty="0" smtClean="0">
                          <a:effectLst/>
                        </a:rPr>
                        <a:t>. аналогов)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3-15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0-3 (рентабельность., аренда, лизинг)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0-3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29446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2.1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Степень </a:t>
                      </a:r>
                      <a:r>
                        <a:rPr lang="ru-RU" sz="1400" b="1" dirty="0" smtClean="0">
                          <a:effectLst/>
                        </a:rPr>
                        <a:t>соответствия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147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Ранг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3086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Учет </a:t>
                      </a:r>
                      <a:r>
                        <a:rPr lang="ru-RU" sz="1400" b="1" dirty="0" smtClean="0">
                          <a:effectLst/>
                        </a:rPr>
                        <a:t>данных</a:t>
                      </a:r>
                      <a:r>
                        <a:rPr lang="ru-RU" sz="1400" b="1" baseline="0" dirty="0" smtClean="0">
                          <a:effectLst/>
                        </a:rPr>
                        <a:t> на дату оценки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147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3.1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Степень соответствия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Ранг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Полная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Частичная (прогноз)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Полная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147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Сумма рангов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4509120"/>
            <a:ext cx="835292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Рыночная 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стоимость, корректно определенная сравнительным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подходом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полностью соответствует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определению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3 ФЗ №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135 и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«оптимальным» итоговым значением стоимости, согласованным по 3-м подходам.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Любое отклонение от нее в процессе «согласования…» приведет к уменьшению вероятности реализации итогового значения стоимости без улучшения соответствия по другим указанным критериям.</a:t>
            </a: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В случае обоснованного отказа от сравнительного подхода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рыночная 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стоимость, корректно определенная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затратным 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подходом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«оптимальным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решением» 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согласования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результатов, полученных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затратным и доходным подходами.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37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21253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1.2.3.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согласования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промежуточных результатов по стоимостям, определенных различными подходами (методами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9896" y="835913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итогового значения стоимости и границ интервалов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в которых она может находиться, </a:t>
            </a: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которые минимизируют риски отклонения возможных цен реальных сделок от итогового значения стоимости, определенного в отчете об оценке.</a:t>
            </a:r>
          </a:p>
          <a:p>
            <a:pPr marL="63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Риск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отклонения возможных цен реальных сделок от итогового значения стоимости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может определяться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распределению вероятности согласованных стоимостей объекта как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пара параметров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разность возможного и принятого итогового значения стоимости и вероятность ее реализации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350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       Максимальные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значения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рисков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определяются границами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соответствующих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доверительных интервалов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итогового значения стоимости.</a:t>
            </a:r>
          </a:p>
          <a:p>
            <a:pPr marL="6350"/>
            <a:endPara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/>
            <a:endPara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6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Область компромисса   </a:t>
            </a:r>
            <a:endParaRPr lang="ru-RU" sz="1600" b="1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3550" indent="-457200">
              <a:buAutoNum type="arabicPeriod" startAt="2"/>
            </a:pPr>
            <a:endPara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/>
            <a:endParaRPr lang="ru-RU" sz="1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3550" indent="-457200">
              <a:buAutoNum type="arabicPeriod" startAt="2"/>
            </a:pPr>
            <a:endPara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3550" indent="-457200">
              <a:buAutoNum type="arabicPeriod" startAt="2"/>
            </a:pPr>
            <a:endParaRPr lang="ru-RU" sz="1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/>
            <a:endPara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ru-RU" sz="1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/>
            <a:endPara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"/>
            <a:endParaRPr lang="ru-RU" sz="1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15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2970" y="273839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29562" y="5805264"/>
            <a:ext cx="807524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667182" y="3501008"/>
            <a:ext cx="0" cy="23172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3310128" y="4325112"/>
            <a:ext cx="3538728" cy="1463040"/>
          </a:xfrm>
          <a:custGeom>
            <a:avLst/>
            <a:gdLst>
              <a:gd name="connsiteX0" fmla="*/ 0 w 3538728"/>
              <a:gd name="connsiteY0" fmla="*/ 1463040 h 1463040"/>
              <a:gd name="connsiteX1" fmla="*/ 73152 w 3538728"/>
              <a:gd name="connsiteY1" fmla="*/ 1463040 h 1463040"/>
              <a:gd name="connsiteX2" fmla="*/ 265176 w 3538728"/>
              <a:gd name="connsiteY2" fmla="*/ 1453896 h 1463040"/>
              <a:gd name="connsiteX3" fmla="*/ 329184 w 3538728"/>
              <a:gd name="connsiteY3" fmla="*/ 1435608 h 1463040"/>
              <a:gd name="connsiteX4" fmla="*/ 356616 w 3538728"/>
              <a:gd name="connsiteY4" fmla="*/ 1417320 h 1463040"/>
              <a:gd name="connsiteX5" fmla="*/ 420624 w 3538728"/>
              <a:gd name="connsiteY5" fmla="*/ 1408176 h 1463040"/>
              <a:gd name="connsiteX6" fmla="*/ 475488 w 3538728"/>
              <a:gd name="connsiteY6" fmla="*/ 1380744 h 1463040"/>
              <a:gd name="connsiteX7" fmla="*/ 502920 w 3538728"/>
              <a:gd name="connsiteY7" fmla="*/ 1371600 h 1463040"/>
              <a:gd name="connsiteX8" fmla="*/ 521208 w 3538728"/>
              <a:gd name="connsiteY8" fmla="*/ 1344168 h 1463040"/>
              <a:gd name="connsiteX9" fmla="*/ 603504 w 3538728"/>
              <a:gd name="connsiteY9" fmla="*/ 1271016 h 1463040"/>
              <a:gd name="connsiteX10" fmla="*/ 640080 w 3538728"/>
              <a:gd name="connsiteY10" fmla="*/ 1216152 h 1463040"/>
              <a:gd name="connsiteX11" fmla="*/ 685800 w 3538728"/>
              <a:gd name="connsiteY11" fmla="*/ 1170432 h 1463040"/>
              <a:gd name="connsiteX12" fmla="*/ 722376 w 3538728"/>
              <a:gd name="connsiteY12" fmla="*/ 1115568 h 1463040"/>
              <a:gd name="connsiteX13" fmla="*/ 768096 w 3538728"/>
              <a:gd name="connsiteY13" fmla="*/ 1060704 h 1463040"/>
              <a:gd name="connsiteX14" fmla="*/ 813816 w 3538728"/>
              <a:gd name="connsiteY14" fmla="*/ 1005840 h 1463040"/>
              <a:gd name="connsiteX15" fmla="*/ 850392 w 3538728"/>
              <a:gd name="connsiteY15" fmla="*/ 950976 h 1463040"/>
              <a:gd name="connsiteX16" fmla="*/ 877824 w 3538728"/>
              <a:gd name="connsiteY16" fmla="*/ 923544 h 1463040"/>
              <a:gd name="connsiteX17" fmla="*/ 896112 w 3538728"/>
              <a:gd name="connsiteY17" fmla="*/ 886968 h 1463040"/>
              <a:gd name="connsiteX18" fmla="*/ 932688 w 3538728"/>
              <a:gd name="connsiteY18" fmla="*/ 850392 h 1463040"/>
              <a:gd name="connsiteX19" fmla="*/ 950976 w 3538728"/>
              <a:gd name="connsiteY19" fmla="*/ 813816 h 1463040"/>
              <a:gd name="connsiteX20" fmla="*/ 987552 w 3538728"/>
              <a:gd name="connsiteY20" fmla="*/ 758952 h 1463040"/>
              <a:gd name="connsiteX21" fmla="*/ 1014984 w 3538728"/>
              <a:gd name="connsiteY21" fmla="*/ 704088 h 1463040"/>
              <a:gd name="connsiteX22" fmla="*/ 1024128 w 3538728"/>
              <a:gd name="connsiteY22" fmla="*/ 676656 h 1463040"/>
              <a:gd name="connsiteX23" fmla="*/ 1060704 w 3538728"/>
              <a:gd name="connsiteY23" fmla="*/ 621792 h 1463040"/>
              <a:gd name="connsiteX24" fmla="*/ 1078992 w 3538728"/>
              <a:gd name="connsiteY24" fmla="*/ 594360 h 1463040"/>
              <a:gd name="connsiteX25" fmla="*/ 1088136 w 3538728"/>
              <a:gd name="connsiteY25" fmla="*/ 539496 h 1463040"/>
              <a:gd name="connsiteX26" fmla="*/ 1106424 w 3538728"/>
              <a:gd name="connsiteY26" fmla="*/ 484632 h 1463040"/>
              <a:gd name="connsiteX27" fmla="*/ 1115568 w 3538728"/>
              <a:gd name="connsiteY27" fmla="*/ 429768 h 1463040"/>
              <a:gd name="connsiteX28" fmla="*/ 1133856 w 3538728"/>
              <a:gd name="connsiteY28" fmla="*/ 402336 h 1463040"/>
              <a:gd name="connsiteX29" fmla="*/ 1170432 w 3538728"/>
              <a:gd name="connsiteY29" fmla="*/ 338328 h 1463040"/>
              <a:gd name="connsiteX30" fmla="*/ 1179576 w 3538728"/>
              <a:gd name="connsiteY30" fmla="*/ 310896 h 1463040"/>
              <a:gd name="connsiteX31" fmla="*/ 1197864 w 3538728"/>
              <a:gd name="connsiteY31" fmla="*/ 283464 h 1463040"/>
              <a:gd name="connsiteX32" fmla="*/ 1216152 w 3538728"/>
              <a:gd name="connsiteY32" fmla="*/ 210312 h 1463040"/>
              <a:gd name="connsiteX33" fmla="*/ 1252728 w 3538728"/>
              <a:gd name="connsiteY33" fmla="*/ 146304 h 1463040"/>
              <a:gd name="connsiteX34" fmla="*/ 1280160 w 3538728"/>
              <a:gd name="connsiteY34" fmla="*/ 64008 h 1463040"/>
              <a:gd name="connsiteX35" fmla="*/ 1289304 w 3538728"/>
              <a:gd name="connsiteY35" fmla="*/ 36576 h 1463040"/>
              <a:gd name="connsiteX36" fmla="*/ 1325880 w 3538728"/>
              <a:gd name="connsiteY36" fmla="*/ 9144 h 1463040"/>
              <a:gd name="connsiteX37" fmla="*/ 1353312 w 3538728"/>
              <a:gd name="connsiteY37" fmla="*/ 0 h 1463040"/>
              <a:gd name="connsiteX38" fmla="*/ 1380744 w 3538728"/>
              <a:gd name="connsiteY38" fmla="*/ 9144 h 1463040"/>
              <a:gd name="connsiteX39" fmla="*/ 1399032 w 3538728"/>
              <a:gd name="connsiteY39" fmla="*/ 36576 h 1463040"/>
              <a:gd name="connsiteX40" fmla="*/ 1417320 w 3538728"/>
              <a:gd name="connsiteY40" fmla="*/ 118872 h 1463040"/>
              <a:gd name="connsiteX41" fmla="*/ 1463040 w 3538728"/>
              <a:gd name="connsiteY41" fmla="*/ 164592 h 1463040"/>
              <a:gd name="connsiteX42" fmla="*/ 1490472 w 3538728"/>
              <a:gd name="connsiteY42" fmla="*/ 192024 h 1463040"/>
              <a:gd name="connsiteX43" fmla="*/ 1508760 w 3538728"/>
              <a:gd name="connsiteY43" fmla="*/ 256032 h 1463040"/>
              <a:gd name="connsiteX44" fmla="*/ 1545336 w 3538728"/>
              <a:gd name="connsiteY44" fmla="*/ 338328 h 1463040"/>
              <a:gd name="connsiteX45" fmla="*/ 1554480 w 3538728"/>
              <a:gd name="connsiteY45" fmla="*/ 365760 h 1463040"/>
              <a:gd name="connsiteX46" fmla="*/ 1636776 w 3538728"/>
              <a:gd name="connsiteY46" fmla="*/ 420624 h 1463040"/>
              <a:gd name="connsiteX47" fmla="*/ 1673352 w 3538728"/>
              <a:gd name="connsiteY47" fmla="*/ 466344 h 1463040"/>
              <a:gd name="connsiteX48" fmla="*/ 1737360 w 3538728"/>
              <a:gd name="connsiteY48" fmla="*/ 548640 h 1463040"/>
              <a:gd name="connsiteX49" fmla="*/ 1764792 w 3538728"/>
              <a:gd name="connsiteY49" fmla="*/ 612648 h 1463040"/>
              <a:gd name="connsiteX50" fmla="*/ 1773936 w 3538728"/>
              <a:gd name="connsiteY50" fmla="*/ 667512 h 1463040"/>
              <a:gd name="connsiteX51" fmla="*/ 1792224 w 3538728"/>
              <a:gd name="connsiteY51" fmla="*/ 713232 h 1463040"/>
              <a:gd name="connsiteX52" fmla="*/ 1828800 w 3538728"/>
              <a:gd name="connsiteY52" fmla="*/ 768096 h 1463040"/>
              <a:gd name="connsiteX53" fmla="*/ 1874520 w 3538728"/>
              <a:gd name="connsiteY53" fmla="*/ 832104 h 1463040"/>
              <a:gd name="connsiteX54" fmla="*/ 1929384 w 3538728"/>
              <a:gd name="connsiteY54" fmla="*/ 886968 h 1463040"/>
              <a:gd name="connsiteX55" fmla="*/ 1984248 w 3538728"/>
              <a:gd name="connsiteY55" fmla="*/ 923544 h 1463040"/>
              <a:gd name="connsiteX56" fmla="*/ 2048256 w 3538728"/>
              <a:gd name="connsiteY56" fmla="*/ 969264 h 1463040"/>
              <a:gd name="connsiteX57" fmla="*/ 2084832 w 3538728"/>
              <a:gd name="connsiteY57" fmla="*/ 987552 h 1463040"/>
              <a:gd name="connsiteX58" fmla="*/ 2139696 w 3538728"/>
              <a:gd name="connsiteY58" fmla="*/ 1005840 h 1463040"/>
              <a:gd name="connsiteX59" fmla="*/ 2203704 w 3538728"/>
              <a:gd name="connsiteY59" fmla="*/ 1060704 h 1463040"/>
              <a:gd name="connsiteX60" fmla="*/ 2258568 w 3538728"/>
              <a:gd name="connsiteY60" fmla="*/ 1078992 h 1463040"/>
              <a:gd name="connsiteX61" fmla="*/ 2304288 w 3538728"/>
              <a:gd name="connsiteY61" fmla="*/ 1115568 h 1463040"/>
              <a:gd name="connsiteX62" fmla="*/ 2340864 w 3538728"/>
              <a:gd name="connsiteY62" fmla="*/ 1143000 h 1463040"/>
              <a:gd name="connsiteX63" fmla="*/ 2395728 w 3538728"/>
              <a:gd name="connsiteY63" fmla="*/ 1161288 h 1463040"/>
              <a:gd name="connsiteX64" fmla="*/ 2423160 w 3538728"/>
              <a:gd name="connsiteY64" fmla="*/ 1170432 h 1463040"/>
              <a:gd name="connsiteX65" fmla="*/ 2450592 w 3538728"/>
              <a:gd name="connsiteY65" fmla="*/ 1188720 h 1463040"/>
              <a:gd name="connsiteX66" fmla="*/ 2551176 w 3538728"/>
              <a:gd name="connsiteY66" fmla="*/ 1234440 h 1463040"/>
              <a:gd name="connsiteX67" fmla="*/ 2587752 w 3538728"/>
              <a:gd name="connsiteY67" fmla="*/ 1243584 h 1463040"/>
              <a:gd name="connsiteX68" fmla="*/ 2688336 w 3538728"/>
              <a:gd name="connsiteY68" fmla="*/ 1252728 h 1463040"/>
              <a:gd name="connsiteX69" fmla="*/ 2724912 w 3538728"/>
              <a:gd name="connsiteY69" fmla="*/ 1261872 h 1463040"/>
              <a:gd name="connsiteX70" fmla="*/ 2825496 w 3538728"/>
              <a:gd name="connsiteY70" fmla="*/ 1271016 h 1463040"/>
              <a:gd name="connsiteX71" fmla="*/ 2871216 w 3538728"/>
              <a:gd name="connsiteY71" fmla="*/ 1289304 h 1463040"/>
              <a:gd name="connsiteX72" fmla="*/ 2962656 w 3538728"/>
              <a:gd name="connsiteY72" fmla="*/ 1298448 h 1463040"/>
              <a:gd name="connsiteX73" fmla="*/ 3072384 w 3538728"/>
              <a:gd name="connsiteY73" fmla="*/ 1335024 h 1463040"/>
              <a:gd name="connsiteX74" fmla="*/ 3099816 w 3538728"/>
              <a:gd name="connsiteY74" fmla="*/ 1344168 h 1463040"/>
              <a:gd name="connsiteX75" fmla="*/ 3200400 w 3538728"/>
              <a:gd name="connsiteY75" fmla="*/ 1362456 h 1463040"/>
              <a:gd name="connsiteX76" fmla="*/ 3227832 w 3538728"/>
              <a:gd name="connsiteY76" fmla="*/ 1371600 h 1463040"/>
              <a:gd name="connsiteX77" fmla="*/ 3264408 w 3538728"/>
              <a:gd name="connsiteY77" fmla="*/ 1380744 h 1463040"/>
              <a:gd name="connsiteX78" fmla="*/ 3355848 w 3538728"/>
              <a:gd name="connsiteY78" fmla="*/ 1399032 h 1463040"/>
              <a:gd name="connsiteX79" fmla="*/ 3383280 w 3538728"/>
              <a:gd name="connsiteY79" fmla="*/ 1417320 h 1463040"/>
              <a:gd name="connsiteX80" fmla="*/ 3419856 w 3538728"/>
              <a:gd name="connsiteY80" fmla="*/ 1426464 h 1463040"/>
              <a:gd name="connsiteX81" fmla="*/ 3447288 w 3538728"/>
              <a:gd name="connsiteY81" fmla="*/ 1435608 h 1463040"/>
              <a:gd name="connsiteX82" fmla="*/ 3538728 w 3538728"/>
              <a:gd name="connsiteY82" fmla="*/ 1444752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538728" h="1463040">
                <a:moveTo>
                  <a:pt x="0" y="1463040"/>
                </a:moveTo>
                <a:cubicBezTo>
                  <a:pt x="168517" y="1429337"/>
                  <a:pt x="-39318" y="1463040"/>
                  <a:pt x="73152" y="1463040"/>
                </a:cubicBezTo>
                <a:cubicBezTo>
                  <a:pt x="137233" y="1463040"/>
                  <a:pt x="201168" y="1456944"/>
                  <a:pt x="265176" y="1453896"/>
                </a:cubicBezTo>
                <a:cubicBezTo>
                  <a:pt x="276895" y="1450966"/>
                  <a:pt x="316066" y="1442167"/>
                  <a:pt x="329184" y="1435608"/>
                </a:cubicBezTo>
                <a:cubicBezTo>
                  <a:pt x="339014" y="1430693"/>
                  <a:pt x="346090" y="1420478"/>
                  <a:pt x="356616" y="1417320"/>
                </a:cubicBezTo>
                <a:cubicBezTo>
                  <a:pt x="377260" y="1411127"/>
                  <a:pt x="399288" y="1411224"/>
                  <a:pt x="420624" y="1408176"/>
                </a:cubicBezTo>
                <a:cubicBezTo>
                  <a:pt x="489575" y="1385192"/>
                  <a:pt x="404584" y="1416196"/>
                  <a:pt x="475488" y="1380744"/>
                </a:cubicBezTo>
                <a:cubicBezTo>
                  <a:pt x="484109" y="1376433"/>
                  <a:pt x="493776" y="1374648"/>
                  <a:pt x="502920" y="1371600"/>
                </a:cubicBezTo>
                <a:cubicBezTo>
                  <a:pt x="509016" y="1362456"/>
                  <a:pt x="513907" y="1352382"/>
                  <a:pt x="521208" y="1344168"/>
                </a:cubicBezTo>
                <a:cubicBezTo>
                  <a:pt x="566761" y="1292921"/>
                  <a:pt x="561811" y="1298811"/>
                  <a:pt x="603504" y="1271016"/>
                </a:cubicBezTo>
                <a:cubicBezTo>
                  <a:pt x="619574" y="1222807"/>
                  <a:pt x="602027" y="1261815"/>
                  <a:pt x="640080" y="1216152"/>
                </a:cubicBezTo>
                <a:cubicBezTo>
                  <a:pt x="678180" y="1170432"/>
                  <a:pt x="635508" y="1203960"/>
                  <a:pt x="685800" y="1170432"/>
                </a:cubicBezTo>
                <a:cubicBezTo>
                  <a:pt x="705415" y="1111587"/>
                  <a:pt x="679567" y="1175501"/>
                  <a:pt x="722376" y="1115568"/>
                </a:cubicBezTo>
                <a:cubicBezTo>
                  <a:pt x="764563" y="1056506"/>
                  <a:pt x="714017" y="1096757"/>
                  <a:pt x="768096" y="1060704"/>
                </a:cubicBezTo>
                <a:cubicBezTo>
                  <a:pt x="833446" y="962679"/>
                  <a:pt x="731676" y="1111449"/>
                  <a:pt x="813816" y="1005840"/>
                </a:cubicBezTo>
                <a:cubicBezTo>
                  <a:pt x="827310" y="988490"/>
                  <a:pt x="834850" y="966518"/>
                  <a:pt x="850392" y="950976"/>
                </a:cubicBezTo>
                <a:cubicBezTo>
                  <a:pt x="859536" y="941832"/>
                  <a:pt x="870308" y="934067"/>
                  <a:pt x="877824" y="923544"/>
                </a:cubicBezTo>
                <a:cubicBezTo>
                  <a:pt x="885747" y="912452"/>
                  <a:pt x="887933" y="897873"/>
                  <a:pt x="896112" y="886968"/>
                </a:cubicBezTo>
                <a:cubicBezTo>
                  <a:pt x="906457" y="873174"/>
                  <a:pt x="922343" y="864186"/>
                  <a:pt x="932688" y="850392"/>
                </a:cubicBezTo>
                <a:cubicBezTo>
                  <a:pt x="940867" y="839487"/>
                  <a:pt x="943963" y="825505"/>
                  <a:pt x="950976" y="813816"/>
                </a:cubicBezTo>
                <a:cubicBezTo>
                  <a:pt x="962284" y="794969"/>
                  <a:pt x="980601" y="779804"/>
                  <a:pt x="987552" y="758952"/>
                </a:cubicBezTo>
                <a:cubicBezTo>
                  <a:pt x="1010536" y="690001"/>
                  <a:pt x="979532" y="774992"/>
                  <a:pt x="1014984" y="704088"/>
                </a:cubicBezTo>
                <a:cubicBezTo>
                  <a:pt x="1019295" y="695467"/>
                  <a:pt x="1019447" y="685082"/>
                  <a:pt x="1024128" y="676656"/>
                </a:cubicBezTo>
                <a:cubicBezTo>
                  <a:pt x="1034802" y="657443"/>
                  <a:pt x="1048512" y="640080"/>
                  <a:pt x="1060704" y="621792"/>
                </a:cubicBezTo>
                <a:lnTo>
                  <a:pt x="1078992" y="594360"/>
                </a:lnTo>
                <a:cubicBezTo>
                  <a:pt x="1082040" y="576072"/>
                  <a:pt x="1083639" y="557483"/>
                  <a:pt x="1088136" y="539496"/>
                </a:cubicBezTo>
                <a:cubicBezTo>
                  <a:pt x="1092811" y="520794"/>
                  <a:pt x="1103255" y="503647"/>
                  <a:pt x="1106424" y="484632"/>
                </a:cubicBezTo>
                <a:cubicBezTo>
                  <a:pt x="1109472" y="466344"/>
                  <a:pt x="1109705" y="447357"/>
                  <a:pt x="1115568" y="429768"/>
                </a:cubicBezTo>
                <a:cubicBezTo>
                  <a:pt x="1119043" y="419342"/>
                  <a:pt x="1128941" y="412166"/>
                  <a:pt x="1133856" y="402336"/>
                </a:cubicBezTo>
                <a:cubicBezTo>
                  <a:pt x="1168764" y="332519"/>
                  <a:pt x="1104100" y="426771"/>
                  <a:pt x="1170432" y="338328"/>
                </a:cubicBezTo>
                <a:cubicBezTo>
                  <a:pt x="1173480" y="329184"/>
                  <a:pt x="1175265" y="319517"/>
                  <a:pt x="1179576" y="310896"/>
                </a:cubicBezTo>
                <a:cubicBezTo>
                  <a:pt x="1184491" y="301066"/>
                  <a:pt x="1194108" y="293792"/>
                  <a:pt x="1197864" y="283464"/>
                </a:cubicBezTo>
                <a:cubicBezTo>
                  <a:pt x="1206454" y="259843"/>
                  <a:pt x="1202210" y="231225"/>
                  <a:pt x="1216152" y="210312"/>
                </a:cubicBezTo>
                <a:cubicBezTo>
                  <a:pt x="1232648" y="185568"/>
                  <a:pt x="1241127" y="175307"/>
                  <a:pt x="1252728" y="146304"/>
                </a:cubicBezTo>
                <a:lnTo>
                  <a:pt x="1280160" y="64008"/>
                </a:lnTo>
                <a:cubicBezTo>
                  <a:pt x="1283208" y="54864"/>
                  <a:pt x="1281593" y="42359"/>
                  <a:pt x="1289304" y="36576"/>
                </a:cubicBezTo>
                <a:cubicBezTo>
                  <a:pt x="1301496" y="27432"/>
                  <a:pt x="1312648" y="16705"/>
                  <a:pt x="1325880" y="9144"/>
                </a:cubicBezTo>
                <a:cubicBezTo>
                  <a:pt x="1334249" y="4362"/>
                  <a:pt x="1344168" y="3048"/>
                  <a:pt x="1353312" y="0"/>
                </a:cubicBezTo>
                <a:cubicBezTo>
                  <a:pt x="1362456" y="3048"/>
                  <a:pt x="1373218" y="3123"/>
                  <a:pt x="1380744" y="9144"/>
                </a:cubicBezTo>
                <a:cubicBezTo>
                  <a:pt x="1389326" y="16009"/>
                  <a:pt x="1394117" y="26746"/>
                  <a:pt x="1399032" y="36576"/>
                </a:cubicBezTo>
                <a:cubicBezTo>
                  <a:pt x="1415765" y="70041"/>
                  <a:pt x="1403272" y="76728"/>
                  <a:pt x="1417320" y="118872"/>
                </a:cubicBezTo>
                <a:cubicBezTo>
                  <a:pt x="1427636" y="149821"/>
                  <a:pt x="1440532" y="145835"/>
                  <a:pt x="1463040" y="164592"/>
                </a:cubicBezTo>
                <a:cubicBezTo>
                  <a:pt x="1472974" y="172871"/>
                  <a:pt x="1481328" y="182880"/>
                  <a:pt x="1490472" y="192024"/>
                </a:cubicBezTo>
                <a:cubicBezTo>
                  <a:pt x="1493402" y="203743"/>
                  <a:pt x="1502201" y="242914"/>
                  <a:pt x="1508760" y="256032"/>
                </a:cubicBezTo>
                <a:cubicBezTo>
                  <a:pt x="1552232" y="342975"/>
                  <a:pt x="1498155" y="196784"/>
                  <a:pt x="1545336" y="338328"/>
                </a:cubicBezTo>
                <a:cubicBezTo>
                  <a:pt x="1548384" y="347472"/>
                  <a:pt x="1546215" y="360801"/>
                  <a:pt x="1554480" y="365760"/>
                </a:cubicBezTo>
                <a:cubicBezTo>
                  <a:pt x="1613268" y="401033"/>
                  <a:pt x="1585982" y="382528"/>
                  <a:pt x="1636776" y="420624"/>
                </a:cubicBezTo>
                <a:cubicBezTo>
                  <a:pt x="1651787" y="465657"/>
                  <a:pt x="1635173" y="434528"/>
                  <a:pt x="1673352" y="466344"/>
                </a:cubicBezTo>
                <a:cubicBezTo>
                  <a:pt x="1699155" y="487847"/>
                  <a:pt x="1722795" y="519510"/>
                  <a:pt x="1737360" y="548640"/>
                </a:cubicBezTo>
                <a:cubicBezTo>
                  <a:pt x="1748542" y="571004"/>
                  <a:pt x="1759410" y="588430"/>
                  <a:pt x="1764792" y="612648"/>
                </a:cubicBezTo>
                <a:cubicBezTo>
                  <a:pt x="1768814" y="630747"/>
                  <a:pt x="1769058" y="649625"/>
                  <a:pt x="1773936" y="667512"/>
                </a:cubicBezTo>
                <a:cubicBezTo>
                  <a:pt x="1778255" y="683348"/>
                  <a:pt x="1784364" y="698822"/>
                  <a:pt x="1792224" y="713232"/>
                </a:cubicBezTo>
                <a:cubicBezTo>
                  <a:pt x="1802749" y="732528"/>
                  <a:pt x="1816608" y="749808"/>
                  <a:pt x="1828800" y="768096"/>
                </a:cubicBezTo>
                <a:cubicBezTo>
                  <a:pt x="1841521" y="787177"/>
                  <a:pt x="1859938" y="815901"/>
                  <a:pt x="1874520" y="832104"/>
                </a:cubicBezTo>
                <a:cubicBezTo>
                  <a:pt x="1891822" y="851328"/>
                  <a:pt x="1907865" y="872622"/>
                  <a:pt x="1929384" y="886968"/>
                </a:cubicBezTo>
                <a:cubicBezTo>
                  <a:pt x="1947672" y="899160"/>
                  <a:pt x="1966664" y="910356"/>
                  <a:pt x="1984248" y="923544"/>
                </a:cubicBezTo>
                <a:cubicBezTo>
                  <a:pt x="1999949" y="935319"/>
                  <a:pt x="2029537" y="958567"/>
                  <a:pt x="2048256" y="969264"/>
                </a:cubicBezTo>
                <a:cubicBezTo>
                  <a:pt x="2060091" y="976027"/>
                  <a:pt x="2072176" y="982490"/>
                  <a:pt x="2084832" y="987552"/>
                </a:cubicBezTo>
                <a:cubicBezTo>
                  <a:pt x="2102730" y="994711"/>
                  <a:pt x="2139696" y="1005840"/>
                  <a:pt x="2139696" y="1005840"/>
                </a:cubicBezTo>
                <a:cubicBezTo>
                  <a:pt x="2157997" y="1024141"/>
                  <a:pt x="2180243" y="1048974"/>
                  <a:pt x="2203704" y="1060704"/>
                </a:cubicBezTo>
                <a:cubicBezTo>
                  <a:pt x="2220946" y="1069325"/>
                  <a:pt x="2258568" y="1078992"/>
                  <a:pt x="2258568" y="1078992"/>
                </a:cubicBezTo>
                <a:cubicBezTo>
                  <a:pt x="2293270" y="1131046"/>
                  <a:pt x="2256723" y="1088388"/>
                  <a:pt x="2304288" y="1115568"/>
                </a:cubicBezTo>
                <a:cubicBezTo>
                  <a:pt x="2317520" y="1123129"/>
                  <a:pt x="2327233" y="1136184"/>
                  <a:pt x="2340864" y="1143000"/>
                </a:cubicBezTo>
                <a:cubicBezTo>
                  <a:pt x="2358106" y="1151621"/>
                  <a:pt x="2377440" y="1155192"/>
                  <a:pt x="2395728" y="1161288"/>
                </a:cubicBezTo>
                <a:cubicBezTo>
                  <a:pt x="2404872" y="1164336"/>
                  <a:pt x="2415140" y="1165085"/>
                  <a:pt x="2423160" y="1170432"/>
                </a:cubicBezTo>
                <a:cubicBezTo>
                  <a:pt x="2432304" y="1176528"/>
                  <a:pt x="2440944" y="1183458"/>
                  <a:pt x="2450592" y="1188720"/>
                </a:cubicBezTo>
                <a:cubicBezTo>
                  <a:pt x="2490419" y="1210444"/>
                  <a:pt x="2512711" y="1223450"/>
                  <a:pt x="2551176" y="1234440"/>
                </a:cubicBezTo>
                <a:cubicBezTo>
                  <a:pt x="2563260" y="1237892"/>
                  <a:pt x="2575295" y="1241923"/>
                  <a:pt x="2587752" y="1243584"/>
                </a:cubicBezTo>
                <a:cubicBezTo>
                  <a:pt x="2621123" y="1248033"/>
                  <a:pt x="2654808" y="1249680"/>
                  <a:pt x="2688336" y="1252728"/>
                </a:cubicBezTo>
                <a:cubicBezTo>
                  <a:pt x="2700528" y="1255776"/>
                  <a:pt x="2712455" y="1260211"/>
                  <a:pt x="2724912" y="1261872"/>
                </a:cubicBezTo>
                <a:cubicBezTo>
                  <a:pt x="2758283" y="1266321"/>
                  <a:pt x="2792406" y="1264812"/>
                  <a:pt x="2825496" y="1271016"/>
                </a:cubicBezTo>
                <a:cubicBezTo>
                  <a:pt x="2841629" y="1274041"/>
                  <a:pt x="2855121" y="1286085"/>
                  <a:pt x="2871216" y="1289304"/>
                </a:cubicBezTo>
                <a:cubicBezTo>
                  <a:pt x="2901253" y="1295311"/>
                  <a:pt x="2932176" y="1295400"/>
                  <a:pt x="2962656" y="1298448"/>
                </a:cubicBezTo>
                <a:cubicBezTo>
                  <a:pt x="3098834" y="1349515"/>
                  <a:pt x="2985807" y="1310288"/>
                  <a:pt x="3072384" y="1335024"/>
                </a:cubicBezTo>
                <a:cubicBezTo>
                  <a:pt x="3081652" y="1337672"/>
                  <a:pt x="3090391" y="1342148"/>
                  <a:pt x="3099816" y="1344168"/>
                </a:cubicBezTo>
                <a:cubicBezTo>
                  <a:pt x="3133137" y="1351308"/>
                  <a:pt x="3167079" y="1355316"/>
                  <a:pt x="3200400" y="1362456"/>
                </a:cubicBezTo>
                <a:cubicBezTo>
                  <a:pt x="3209825" y="1364476"/>
                  <a:pt x="3218564" y="1368952"/>
                  <a:pt x="3227832" y="1371600"/>
                </a:cubicBezTo>
                <a:cubicBezTo>
                  <a:pt x="3239916" y="1375052"/>
                  <a:pt x="3252120" y="1378111"/>
                  <a:pt x="3264408" y="1380744"/>
                </a:cubicBezTo>
                <a:cubicBezTo>
                  <a:pt x="3294802" y="1387257"/>
                  <a:pt x="3325368" y="1392936"/>
                  <a:pt x="3355848" y="1399032"/>
                </a:cubicBezTo>
                <a:cubicBezTo>
                  <a:pt x="3364992" y="1405128"/>
                  <a:pt x="3373179" y="1412991"/>
                  <a:pt x="3383280" y="1417320"/>
                </a:cubicBezTo>
                <a:cubicBezTo>
                  <a:pt x="3394831" y="1422270"/>
                  <a:pt x="3407772" y="1423012"/>
                  <a:pt x="3419856" y="1426464"/>
                </a:cubicBezTo>
                <a:cubicBezTo>
                  <a:pt x="3429124" y="1429112"/>
                  <a:pt x="3437879" y="1433517"/>
                  <a:pt x="3447288" y="1435608"/>
                </a:cubicBezTo>
                <a:cubicBezTo>
                  <a:pt x="3497456" y="1446756"/>
                  <a:pt x="3494608" y="1444752"/>
                  <a:pt x="3538728" y="1444752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635896" y="3501008"/>
            <a:ext cx="0" cy="230425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722376" y="5379363"/>
            <a:ext cx="7662672" cy="463653"/>
          </a:xfrm>
          <a:custGeom>
            <a:avLst/>
            <a:gdLst>
              <a:gd name="connsiteX0" fmla="*/ 0 w 7662672"/>
              <a:gd name="connsiteY0" fmla="*/ 436221 h 463653"/>
              <a:gd name="connsiteX1" fmla="*/ 192024 w 7662672"/>
              <a:gd name="connsiteY1" fmla="*/ 427077 h 463653"/>
              <a:gd name="connsiteX2" fmla="*/ 283464 w 7662672"/>
              <a:gd name="connsiteY2" fmla="*/ 399645 h 463653"/>
              <a:gd name="connsiteX3" fmla="*/ 310896 w 7662672"/>
              <a:gd name="connsiteY3" fmla="*/ 390501 h 463653"/>
              <a:gd name="connsiteX4" fmla="*/ 466344 w 7662672"/>
              <a:gd name="connsiteY4" fmla="*/ 381357 h 463653"/>
              <a:gd name="connsiteX5" fmla="*/ 585216 w 7662672"/>
              <a:gd name="connsiteY5" fmla="*/ 363069 h 463653"/>
              <a:gd name="connsiteX6" fmla="*/ 841248 w 7662672"/>
              <a:gd name="connsiteY6" fmla="*/ 335637 h 463653"/>
              <a:gd name="connsiteX7" fmla="*/ 877824 w 7662672"/>
              <a:gd name="connsiteY7" fmla="*/ 326493 h 463653"/>
              <a:gd name="connsiteX8" fmla="*/ 1005840 w 7662672"/>
              <a:gd name="connsiteY8" fmla="*/ 289917 h 463653"/>
              <a:gd name="connsiteX9" fmla="*/ 1060704 w 7662672"/>
              <a:gd name="connsiteY9" fmla="*/ 280773 h 463653"/>
              <a:gd name="connsiteX10" fmla="*/ 1252728 w 7662672"/>
              <a:gd name="connsiteY10" fmla="*/ 271629 h 463653"/>
              <a:gd name="connsiteX11" fmla="*/ 1371600 w 7662672"/>
              <a:gd name="connsiteY11" fmla="*/ 253341 h 463653"/>
              <a:gd name="connsiteX12" fmla="*/ 1417320 w 7662672"/>
              <a:gd name="connsiteY12" fmla="*/ 244197 h 463653"/>
              <a:gd name="connsiteX13" fmla="*/ 1554480 w 7662672"/>
              <a:gd name="connsiteY13" fmla="*/ 235053 h 463653"/>
              <a:gd name="connsiteX14" fmla="*/ 1783080 w 7662672"/>
              <a:gd name="connsiteY14" fmla="*/ 207621 h 463653"/>
              <a:gd name="connsiteX15" fmla="*/ 1956816 w 7662672"/>
              <a:gd name="connsiteY15" fmla="*/ 180189 h 463653"/>
              <a:gd name="connsiteX16" fmla="*/ 2121408 w 7662672"/>
              <a:gd name="connsiteY16" fmla="*/ 171045 h 463653"/>
              <a:gd name="connsiteX17" fmla="*/ 2258568 w 7662672"/>
              <a:gd name="connsiteY17" fmla="*/ 152757 h 463653"/>
              <a:gd name="connsiteX18" fmla="*/ 2340864 w 7662672"/>
              <a:gd name="connsiteY18" fmla="*/ 143613 h 463653"/>
              <a:gd name="connsiteX19" fmla="*/ 2459736 w 7662672"/>
              <a:gd name="connsiteY19" fmla="*/ 125325 h 463653"/>
              <a:gd name="connsiteX20" fmla="*/ 2496312 w 7662672"/>
              <a:gd name="connsiteY20" fmla="*/ 116181 h 463653"/>
              <a:gd name="connsiteX21" fmla="*/ 2560320 w 7662672"/>
              <a:gd name="connsiteY21" fmla="*/ 79605 h 463653"/>
              <a:gd name="connsiteX22" fmla="*/ 2606040 w 7662672"/>
              <a:gd name="connsiteY22" fmla="*/ 70461 h 463653"/>
              <a:gd name="connsiteX23" fmla="*/ 2642616 w 7662672"/>
              <a:gd name="connsiteY23" fmla="*/ 52173 h 463653"/>
              <a:gd name="connsiteX24" fmla="*/ 2816352 w 7662672"/>
              <a:gd name="connsiteY24" fmla="*/ 33885 h 463653"/>
              <a:gd name="connsiteX25" fmla="*/ 3081528 w 7662672"/>
              <a:gd name="connsiteY25" fmla="*/ 24741 h 463653"/>
              <a:gd name="connsiteX26" fmla="*/ 3163824 w 7662672"/>
              <a:gd name="connsiteY26" fmla="*/ 33885 h 463653"/>
              <a:gd name="connsiteX27" fmla="*/ 3200400 w 7662672"/>
              <a:gd name="connsiteY27" fmla="*/ 43029 h 463653"/>
              <a:gd name="connsiteX28" fmla="*/ 3319272 w 7662672"/>
              <a:gd name="connsiteY28" fmla="*/ 61317 h 463653"/>
              <a:gd name="connsiteX29" fmla="*/ 3483864 w 7662672"/>
              <a:gd name="connsiteY29" fmla="*/ 70461 h 463653"/>
              <a:gd name="connsiteX30" fmla="*/ 3584448 w 7662672"/>
              <a:gd name="connsiteY30" fmla="*/ 88749 h 463653"/>
              <a:gd name="connsiteX31" fmla="*/ 3611880 w 7662672"/>
              <a:gd name="connsiteY31" fmla="*/ 97893 h 463653"/>
              <a:gd name="connsiteX32" fmla="*/ 3657600 w 7662672"/>
              <a:gd name="connsiteY32" fmla="*/ 107037 h 463653"/>
              <a:gd name="connsiteX33" fmla="*/ 3685032 w 7662672"/>
              <a:gd name="connsiteY33" fmla="*/ 116181 h 463653"/>
              <a:gd name="connsiteX34" fmla="*/ 3730752 w 7662672"/>
              <a:gd name="connsiteY34" fmla="*/ 125325 h 463653"/>
              <a:gd name="connsiteX35" fmla="*/ 3758184 w 7662672"/>
              <a:gd name="connsiteY35" fmla="*/ 134469 h 463653"/>
              <a:gd name="connsiteX36" fmla="*/ 3895344 w 7662672"/>
              <a:gd name="connsiteY36" fmla="*/ 152757 h 463653"/>
              <a:gd name="connsiteX37" fmla="*/ 4261104 w 7662672"/>
              <a:gd name="connsiteY37" fmla="*/ 161901 h 463653"/>
              <a:gd name="connsiteX38" fmla="*/ 4325112 w 7662672"/>
              <a:gd name="connsiteY38" fmla="*/ 171045 h 463653"/>
              <a:gd name="connsiteX39" fmla="*/ 4361688 w 7662672"/>
              <a:gd name="connsiteY39" fmla="*/ 180189 h 463653"/>
              <a:gd name="connsiteX40" fmla="*/ 4434840 w 7662672"/>
              <a:gd name="connsiteY40" fmla="*/ 189333 h 463653"/>
              <a:gd name="connsiteX41" fmla="*/ 4498848 w 7662672"/>
              <a:gd name="connsiteY41" fmla="*/ 198477 h 463653"/>
              <a:gd name="connsiteX42" fmla="*/ 4544568 w 7662672"/>
              <a:gd name="connsiteY42" fmla="*/ 207621 h 463653"/>
              <a:gd name="connsiteX43" fmla="*/ 4864608 w 7662672"/>
              <a:gd name="connsiteY43" fmla="*/ 216765 h 463653"/>
              <a:gd name="connsiteX44" fmla="*/ 4928616 w 7662672"/>
              <a:gd name="connsiteY44" fmla="*/ 225909 h 463653"/>
              <a:gd name="connsiteX45" fmla="*/ 5001768 w 7662672"/>
              <a:gd name="connsiteY45" fmla="*/ 235053 h 463653"/>
              <a:gd name="connsiteX46" fmla="*/ 5166360 w 7662672"/>
              <a:gd name="connsiteY46" fmla="*/ 262485 h 463653"/>
              <a:gd name="connsiteX47" fmla="*/ 5330952 w 7662672"/>
              <a:gd name="connsiteY47" fmla="*/ 271629 h 463653"/>
              <a:gd name="connsiteX48" fmla="*/ 5468112 w 7662672"/>
              <a:gd name="connsiteY48" fmla="*/ 289917 h 463653"/>
              <a:gd name="connsiteX49" fmla="*/ 5522976 w 7662672"/>
              <a:gd name="connsiteY49" fmla="*/ 299061 h 463653"/>
              <a:gd name="connsiteX50" fmla="*/ 5559552 w 7662672"/>
              <a:gd name="connsiteY50" fmla="*/ 308205 h 463653"/>
              <a:gd name="connsiteX51" fmla="*/ 5724144 w 7662672"/>
              <a:gd name="connsiteY51" fmla="*/ 335637 h 463653"/>
              <a:gd name="connsiteX52" fmla="*/ 6483096 w 7662672"/>
              <a:gd name="connsiteY52" fmla="*/ 326493 h 463653"/>
              <a:gd name="connsiteX53" fmla="*/ 6528816 w 7662672"/>
              <a:gd name="connsiteY53" fmla="*/ 317349 h 463653"/>
              <a:gd name="connsiteX54" fmla="*/ 7040880 w 7662672"/>
              <a:gd name="connsiteY54" fmla="*/ 326493 h 463653"/>
              <a:gd name="connsiteX55" fmla="*/ 7168896 w 7662672"/>
              <a:gd name="connsiteY55" fmla="*/ 344781 h 463653"/>
              <a:gd name="connsiteX56" fmla="*/ 7251192 w 7662672"/>
              <a:gd name="connsiteY56" fmla="*/ 353925 h 463653"/>
              <a:gd name="connsiteX57" fmla="*/ 7479792 w 7662672"/>
              <a:gd name="connsiteY57" fmla="*/ 381357 h 463653"/>
              <a:gd name="connsiteX58" fmla="*/ 7507224 w 7662672"/>
              <a:gd name="connsiteY58" fmla="*/ 390501 h 463653"/>
              <a:gd name="connsiteX59" fmla="*/ 7662672 w 7662672"/>
              <a:gd name="connsiteY59" fmla="*/ 408789 h 463653"/>
              <a:gd name="connsiteX60" fmla="*/ 7653528 w 7662672"/>
              <a:gd name="connsiteY60" fmla="*/ 436221 h 463653"/>
              <a:gd name="connsiteX61" fmla="*/ 7626096 w 7662672"/>
              <a:gd name="connsiteY61" fmla="*/ 463653 h 46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7662672" h="463653">
                <a:moveTo>
                  <a:pt x="0" y="436221"/>
                </a:moveTo>
                <a:cubicBezTo>
                  <a:pt x="64008" y="433173"/>
                  <a:pt x="128148" y="432187"/>
                  <a:pt x="192024" y="427077"/>
                </a:cubicBezTo>
                <a:cubicBezTo>
                  <a:pt x="210207" y="425622"/>
                  <a:pt x="273578" y="402940"/>
                  <a:pt x="283464" y="399645"/>
                </a:cubicBezTo>
                <a:cubicBezTo>
                  <a:pt x="292608" y="396597"/>
                  <a:pt x="301274" y="391067"/>
                  <a:pt x="310896" y="390501"/>
                </a:cubicBezTo>
                <a:lnTo>
                  <a:pt x="466344" y="381357"/>
                </a:lnTo>
                <a:cubicBezTo>
                  <a:pt x="505968" y="375261"/>
                  <a:pt x="545411" y="367846"/>
                  <a:pt x="585216" y="363069"/>
                </a:cubicBezTo>
                <a:cubicBezTo>
                  <a:pt x="657478" y="354398"/>
                  <a:pt x="774279" y="352379"/>
                  <a:pt x="841248" y="335637"/>
                </a:cubicBezTo>
                <a:cubicBezTo>
                  <a:pt x="853440" y="332589"/>
                  <a:pt x="865787" y="330104"/>
                  <a:pt x="877824" y="326493"/>
                </a:cubicBezTo>
                <a:cubicBezTo>
                  <a:pt x="932179" y="310186"/>
                  <a:pt x="945739" y="299934"/>
                  <a:pt x="1005840" y="289917"/>
                </a:cubicBezTo>
                <a:cubicBezTo>
                  <a:pt x="1024128" y="286869"/>
                  <a:pt x="1042214" y="282143"/>
                  <a:pt x="1060704" y="280773"/>
                </a:cubicBezTo>
                <a:cubicBezTo>
                  <a:pt x="1124609" y="276039"/>
                  <a:pt x="1188720" y="274677"/>
                  <a:pt x="1252728" y="271629"/>
                </a:cubicBezTo>
                <a:cubicBezTo>
                  <a:pt x="1328868" y="252594"/>
                  <a:pt x="1248729" y="270894"/>
                  <a:pt x="1371600" y="253341"/>
                </a:cubicBezTo>
                <a:cubicBezTo>
                  <a:pt x="1386986" y="251143"/>
                  <a:pt x="1401855" y="245743"/>
                  <a:pt x="1417320" y="244197"/>
                </a:cubicBezTo>
                <a:cubicBezTo>
                  <a:pt x="1462914" y="239638"/>
                  <a:pt x="1508760" y="238101"/>
                  <a:pt x="1554480" y="235053"/>
                </a:cubicBezTo>
                <a:cubicBezTo>
                  <a:pt x="1664360" y="198426"/>
                  <a:pt x="1590093" y="217778"/>
                  <a:pt x="1783080" y="207621"/>
                </a:cubicBezTo>
                <a:cubicBezTo>
                  <a:pt x="1867055" y="174031"/>
                  <a:pt x="1816248" y="188975"/>
                  <a:pt x="1956816" y="180189"/>
                </a:cubicBezTo>
                <a:lnTo>
                  <a:pt x="2121408" y="171045"/>
                </a:lnTo>
                <a:lnTo>
                  <a:pt x="2258568" y="152757"/>
                </a:lnTo>
                <a:cubicBezTo>
                  <a:pt x="2285956" y="149334"/>
                  <a:pt x="2313476" y="147036"/>
                  <a:pt x="2340864" y="143613"/>
                </a:cubicBezTo>
                <a:cubicBezTo>
                  <a:pt x="2364286" y="140685"/>
                  <a:pt x="2434314" y="130409"/>
                  <a:pt x="2459736" y="125325"/>
                </a:cubicBezTo>
                <a:cubicBezTo>
                  <a:pt x="2472059" y="122860"/>
                  <a:pt x="2484120" y="119229"/>
                  <a:pt x="2496312" y="116181"/>
                </a:cubicBezTo>
                <a:cubicBezTo>
                  <a:pt x="2516379" y="102803"/>
                  <a:pt x="2537117" y="87339"/>
                  <a:pt x="2560320" y="79605"/>
                </a:cubicBezTo>
                <a:cubicBezTo>
                  <a:pt x="2575064" y="74690"/>
                  <a:pt x="2590800" y="73509"/>
                  <a:pt x="2606040" y="70461"/>
                </a:cubicBezTo>
                <a:cubicBezTo>
                  <a:pt x="2618232" y="64365"/>
                  <a:pt x="2629392" y="55479"/>
                  <a:pt x="2642616" y="52173"/>
                </a:cubicBezTo>
                <a:cubicBezTo>
                  <a:pt x="2665450" y="46465"/>
                  <a:pt x="2805998" y="34826"/>
                  <a:pt x="2816352" y="33885"/>
                </a:cubicBezTo>
                <a:cubicBezTo>
                  <a:pt x="2908882" y="-27801"/>
                  <a:pt x="2839222" y="10895"/>
                  <a:pt x="3081528" y="24741"/>
                </a:cubicBezTo>
                <a:cubicBezTo>
                  <a:pt x="3109084" y="26316"/>
                  <a:pt x="3136392" y="30837"/>
                  <a:pt x="3163824" y="33885"/>
                </a:cubicBezTo>
                <a:cubicBezTo>
                  <a:pt x="3176016" y="36933"/>
                  <a:pt x="3188132" y="40303"/>
                  <a:pt x="3200400" y="43029"/>
                </a:cubicBezTo>
                <a:cubicBezTo>
                  <a:pt x="3241003" y="52052"/>
                  <a:pt x="3276889" y="58057"/>
                  <a:pt x="3319272" y="61317"/>
                </a:cubicBezTo>
                <a:cubicBezTo>
                  <a:pt x="3374059" y="65531"/>
                  <a:pt x="3429000" y="67413"/>
                  <a:pt x="3483864" y="70461"/>
                </a:cubicBezTo>
                <a:cubicBezTo>
                  <a:pt x="3592294" y="97569"/>
                  <a:pt x="3420629" y="55985"/>
                  <a:pt x="3584448" y="88749"/>
                </a:cubicBezTo>
                <a:cubicBezTo>
                  <a:pt x="3593899" y="90639"/>
                  <a:pt x="3602529" y="95555"/>
                  <a:pt x="3611880" y="97893"/>
                </a:cubicBezTo>
                <a:cubicBezTo>
                  <a:pt x="3626958" y="101662"/>
                  <a:pt x="3642522" y="103268"/>
                  <a:pt x="3657600" y="107037"/>
                </a:cubicBezTo>
                <a:cubicBezTo>
                  <a:pt x="3666951" y="109375"/>
                  <a:pt x="3675681" y="113843"/>
                  <a:pt x="3685032" y="116181"/>
                </a:cubicBezTo>
                <a:cubicBezTo>
                  <a:pt x="3700110" y="119950"/>
                  <a:pt x="3715674" y="121556"/>
                  <a:pt x="3730752" y="125325"/>
                </a:cubicBezTo>
                <a:cubicBezTo>
                  <a:pt x="3740103" y="127663"/>
                  <a:pt x="3748733" y="132579"/>
                  <a:pt x="3758184" y="134469"/>
                </a:cubicBezTo>
                <a:cubicBezTo>
                  <a:pt x="3770999" y="137032"/>
                  <a:pt x="3886912" y="152406"/>
                  <a:pt x="3895344" y="152757"/>
                </a:cubicBezTo>
                <a:cubicBezTo>
                  <a:pt x="4017196" y="157834"/>
                  <a:pt x="4139184" y="158853"/>
                  <a:pt x="4261104" y="161901"/>
                </a:cubicBezTo>
                <a:cubicBezTo>
                  <a:pt x="4282440" y="164949"/>
                  <a:pt x="4303907" y="167190"/>
                  <a:pt x="4325112" y="171045"/>
                </a:cubicBezTo>
                <a:cubicBezTo>
                  <a:pt x="4337477" y="173293"/>
                  <a:pt x="4349292" y="178123"/>
                  <a:pt x="4361688" y="180189"/>
                </a:cubicBezTo>
                <a:cubicBezTo>
                  <a:pt x="4385927" y="184229"/>
                  <a:pt x="4410482" y="186085"/>
                  <a:pt x="4434840" y="189333"/>
                </a:cubicBezTo>
                <a:cubicBezTo>
                  <a:pt x="4456204" y="192181"/>
                  <a:pt x="4477589" y="194934"/>
                  <a:pt x="4498848" y="198477"/>
                </a:cubicBezTo>
                <a:cubicBezTo>
                  <a:pt x="4514178" y="201032"/>
                  <a:pt x="4529046" y="206845"/>
                  <a:pt x="4544568" y="207621"/>
                </a:cubicBezTo>
                <a:cubicBezTo>
                  <a:pt x="4651158" y="212951"/>
                  <a:pt x="4757928" y="213717"/>
                  <a:pt x="4864608" y="216765"/>
                </a:cubicBezTo>
                <a:lnTo>
                  <a:pt x="4928616" y="225909"/>
                </a:lnTo>
                <a:cubicBezTo>
                  <a:pt x="4952974" y="229157"/>
                  <a:pt x="4977480" y="231316"/>
                  <a:pt x="5001768" y="235053"/>
                </a:cubicBezTo>
                <a:cubicBezTo>
                  <a:pt x="5103526" y="250708"/>
                  <a:pt x="4988981" y="245319"/>
                  <a:pt x="5166360" y="262485"/>
                </a:cubicBezTo>
                <a:cubicBezTo>
                  <a:pt x="5221053" y="267778"/>
                  <a:pt x="5276088" y="268581"/>
                  <a:pt x="5330952" y="271629"/>
                </a:cubicBezTo>
                <a:cubicBezTo>
                  <a:pt x="5458147" y="292828"/>
                  <a:pt x="5300241" y="267534"/>
                  <a:pt x="5468112" y="289917"/>
                </a:cubicBezTo>
                <a:cubicBezTo>
                  <a:pt x="5486490" y="292367"/>
                  <a:pt x="5504796" y="295425"/>
                  <a:pt x="5522976" y="299061"/>
                </a:cubicBezTo>
                <a:cubicBezTo>
                  <a:pt x="5535299" y="301526"/>
                  <a:pt x="5547131" y="306294"/>
                  <a:pt x="5559552" y="308205"/>
                </a:cubicBezTo>
                <a:cubicBezTo>
                  <a:pt x="5738668" y="335761"/>
                  <a:pt x="5544765" y="295775"/>
                  <a:pt x="5724144" y="335637"/>
                </a:cubicBezTo>
                <a:lnTo>
                  <a:pt x="6483096" y="326493"/>
                </a:lnTo>
                <a:cubicBezTo>
                  <a:pt x="6498634" y="326140"/>
                  <a:pt x="6513274" y="317349"/>
                  <a:pt x="6528816" y="317349"/>
                </a:cubicBezTo>
                <a:cubicBezTo>
                  <a:pt x="6699531" y="317349"/>
                  <a:pt x="6870192" y="323445"/>
                  <a:pt x="7040880" y="326493"/>
                </a:cubicBezTo>
                <a:lnTo>
                  <a:pt x="7168896" y="344781"/>
                </a:lnTo>
                <a:cubicBezTo>
                  <a:pt x="7196265" y="348351"/>
                  <a:pt x="7223823" y="350355"/>
                  <a:pt x="7251192" y="353925"/>
                </a:cubicBezTo>
                <a:cubicBezTo>
                  <a:pt x="7463244" y="381584"/>
                  <a:pt x="7296676" y="364710"/>
                  <a:pt x="7479792" y="381357"/>
                </a:cubicBezTo>
                <a:cubicBezTo>
                  <a:pt x="7488936" y="384405"/>
                  <a:pt x="7497873" y="388163"/>
                  <a:pt x="7507224" y="390501"/>
                </a:cubicBezTo>
                <a:cubicBezTo>
                  <a:pt x="7564421" y="404800"/>
                  <a:pt x="7595345" y="403178"/>
                  <a:pt x="7662672" y="408789"/>
                </a:cubicBezTo>
                <a:cubicBezTo>
                  <a:pt x="7659624" y="417933"/>
                  <a:pt x="7658875" y="428201"/>
                  <a:pt x="7653528" y="436221"/>
                </a:cubicBezTo>
                <a:cubicBezTo>
                  <a:pt x="7646355" y="446981"/>
                  <a:pt x="7626096" y="463653"/>
                  <a:pt x="7626096" y="463653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059023" y="3509008"/>
            <a:ext cx="20469" cy="234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Полилиния 39"/>
          <p:cNvSpPr/>
          <p:nvPr/>
        </p:nvSpPr>
        <p:spPr>
          <a:xfrm>
            <a:off x="4444270" y="3574165"/>
            <a:ext cx="621792" cy="2276856"/>
          </a:xfrm>
          <a:custGeom>
            <a:avLst/>
            <a:gdLst>
              <a:gd name="connsiteX0" fmla="*/ 621792 w 621792"/>
              <a:gd name="connsiteY0" fmla="*/ 0 h 2276856"/>
              <a:gd name="connsiteX1" fmla="*/ 566928 w 621792"/>
              <a:gd name="connsiteY1" fmla="*/ 82296 h 2276856"/>
              <a:gd name="connsiteX2" fmla="*/ 530352 w 621792"/>
              <a:gd name="connsiteY2" fmla="*/ 137160 h 2276856"/>
              <a:gd name="connsiteX3" fmla="*/ 502920 w 621792"/>
              <a:gd name="connsiteY3" fmla="*/ 219456 h 2276856"/>
              <a:gd name="connsiteX4" fmla="*/ 493776 w 621792"/>
              <a:gd name="connsiteY4" fmla="*/ 246888 h 2276856"/>
              <a:gd name="connsiteX5" fmla="*/ 475488 w 621792"/>
              <a:gd name="connsiteY5" fmla="*/ 338328 h 2276856"/>
              <a:gd name="connsiteX6" fmla="*/ 457200 w 621792"/>
              <a:gd name="connsiteY6" fmla="*/ 548640 h 2276856"/>
              <a:gd name="connsiteX7" fmla="*/ 429768 w 621792"/>
              <a:gd name="connsiteY7" fmla="*/ 694944 h 2276856"/>
              <a:gd name="connsiteX8" fmla="*/ 420624 w 621792"/>
              <a:gd name="connsiteY8" fmla="*/ 877824 h 2276856"/>
              <a:gd name="connsiteX9" fmla="*/ 402336 w 621792"/>
              <a:gd name="connsiteY9" fmla="*/ 923544 h 2276856"/>
              <a:gd name="connsiteX10" fmla="*/ 393192 w 621792"/>
              <a:gd name="connsiteY10" fmla="*/ 1042416 h 2276856"/>
              <a:gd name="connsiteX11" fmla="*/ 374904 w 621792"/>
              <a:gd name="connsiteY11" fmla="*/ 1600200 h 2276856"/>
              <a:gd name="connsiteX12" fmla="*/ 365760 w 621792"/>
              <a:gd name="connsiteY12" fmla="*/ 1627632 h 2276856"/>
              <a:gd name="connsiteX13" fmla="*/ 356616 w 621792"/>
              <a:gd name="connsiteY13" fmla="*/ 1673352 h 2276856"/>
              <a:gd name="connsiteX14" fmla="*/ 347472 w 621792"/>
              <a:gd name="connsiteY14" fmla="*/ 1728216 h 2276856"/>
              <a:gd name="connsiteX15" fmla="*/ 338328 w 621792"/>
              <a:gd name="connsiteY15" fmla="*/ 1810512 h 2276856"/>
              <a:gd name="connsiteX16" fmla="*/ 301752 w 621792"/>
              <a:gd name="connsiteY16" fmla="*/ 1892808 h 2276856"/>
              <a:gd name="connsiteX17" fmla="*/ 274320 w 621792"/>
              <a:gd name="connsiteY17" fmla="*/ 1975104 h 2276856"/>
              <a:gd name="connsiteX18" fmla="*/ 265176 w 621792"/>
              <a:gd name="connsiteY18" fmla="*/ 2002536 h 2276856"/>
              <a:gd name="connsiteX19" fmla="*/ 246888 w 621792"/>
              <a:gd name="connsiteY19" fmla="*/ 2029968 h 2276856"/>
              <a:gd name="connsiteX20" fmla="*/ 228600 w 621792"/>
              <a:gd name="connsiteY20" fmla="*/ 2103120 h 2276856"/>
              <a:gd name="connsiteX21" fmla="*/ 210312 w 621792"/>
              <a:gd name="connsiteY21" fmla="*/ 2130552 h 2276856"/>
              <a:gd name="connsiteX22" fmla="*/ 201168 w 621792"/>
              <a:gd name="connsiteY22" fmla="*/ 2176272 h 2276856"/>
              <a:gd name="connsiteX23" fmla="*/ 182880 w 621792"/>
              <a:gd name="connsiteY23" fmla="*/ 2203704 h 2276856"/>
              <a:gd name="connsiteX24" fmla="*/ 0 w 621792"/>
              <a:gd name="connsiteY24" fmla="*/ 2231136 h 2276856"/>
              <a:gd name="connsiteX25" fmla="*/ 9144 w 621792"/>
              <a:gd name="connsiteY25" fmla="*/ 2276856 h 227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21792" h="2276856">
                <a:moveTo>
                  <a:pt x="621792" y="0"/>
                </a:moveTo>
                <a:cubicBezTo>
                  <a:pt x="531358" y="72347"/>
                  <a:pt x="605843" y="-3316"/>
                  <a:pt x="566928" y="82296"/>
                </a:cubicBezTo>
                <a:cubicBezTo>
                  <a:pt x="557833" y="102305"/>
                  <a:pt x="537303" y="116308"/>
                  <a:pt x="530352" y="137160"/>
                </a:cubicBezTo>
                <a:lnTo>
                  <a:pt x="502920" y="219456"/>
                </a:lnTo>
                <a:cubicBezTo>
                  <a:pt x="499872" y="228600"/>
                  <a:pt x="495666" y="237437"/>
                  <a:pt x="493776" y="246888"/>
                </a:cubicBezTo>
                <a:lnTo>
                  <a:pt x="475488" y="338328"/>
                </a:lnTo>
                <a:cubicBezTo>
                  <a:pt x="469392" y="408432"/>
                  <a:pt x="470168" y="479477"/>
                  <a:pt x="457200" y="548640"/>
                </a:cubicBezTo>
                <a:lnTo>
                  <a:pt x="429768" y="694944"/>
                </a:lnTo>
                <a:cubicBezTo>
                  <a:pt x="426720" y="755904"/>
                  <a:pt x="427896" y="817223"/>
                  <a:pt x="420624" y="877824"/>
                </a:cubicBezTo>
                <a:cubicBezTo>
                  <a:pt x="418668" y="894121"/>
                  <a:pt x="405034" y="907353"/>
                  <a:pt x="402336" y="923544"/>
                </a:cubicBezTo>
                <a:cubicBezTo>
                  <a:pt x="395803" y="962744"/>
                  <a:pt x="396240" y="1002792"/>
                  <a:pt x="393192" y="1042416"/>
                </a:cubicBezTo>
                <a:cubicBezTo>
                  <a:pt x="393039" y="1050088"/>
                  <a:pt x="395714" y="1454530"/>
                  <a:pt x="374904" y="1600200"/>
                </a:cubicBezTo>
                <a:cubicBezTo>
                  <a:pt x="373541" y="1609742"/>
                  <a:pt x="368098" y="1618281"/>
                  <a:pt x="365760" y="1627632"/>
                </a:cubicBezTo>
                <a:cubicBezTo>
                  <a:pt x="361991" y="1642710"/>
                  <a:pt x="359396" y="1658061"/>
                  <a:pt x="356616" y="1673352"/>
                </a:cubicBezTo>
                <a:cubicBezTo>
                  <a:pt x="353299" y="1691593"/>
                  <a:pt x="349922" y="1709838"/>
                  <a:pt x="347472" y="1728216"/>
                </a:cubicBezTo>
                <a:cubicBezTo>
                  <a:pt x="343824" y="1755575"/>
                  <a:pt x="343741" y="1783447"/>
                  <a:pt x="338328" y="1810512"/>
                </a:cubicBezTo>
                <a:cubicBezTo>
                  <a:pt x="318528" y="1909511"/>
                  <a:pt x="329614" y="1830119"/>
                  <a:pt x="301752" y="1892808"/>
                </a:cubicBezTo>
                <a:lnTo>
                  <a:pt x="274320" y="1975104"/>
                </a:lnTo>
                <a:cubicBezTo>
                  <a:pt x="271272" y="1984248"/>
                  <a:pt x="270523" y="1994516"/>
                  <a:pt x="265176" y="2002536"/>
                </a:cubicBezTo>
                <a:lnTo>
                  <a:pt x="246888" y="2029968"/>
                </a:lnTo>
                <a:cubicBezTo>
                  <a:pt x="243410" y="2047358"/>
                  <a:pt x="237973" y="2084375"/>
                  <a:pt x="228600" y="2103120"/>
                </a:cubicBezTo>
                <a:cubicBezTo>
                  <a:pt x="223685" y="2112950"/>
                  <a:pt x="216408" y="2121408"/>
                  <a:pt x="210312" y="2130552"/>
                </a:cubicBezTo>
                <a:cubicBezTo>
                  <a:pt x="207264" y="2145792"/>
                  <a:pt x="206625" y="2161720"/>
                  <a:pt x="201168" y="2176272"/>
                </a:cubicBezTo>
                <a:cubicBezTo>
                  <a:pt x="197309" y="2186562"/>
                  <a:pt x="190651" y="2195933"/>
                  <a:pt x="182880" y="2203704"/>
                </a:cubicBezTo>
                <a:cubicBezTo>
                  <a:pt x="137271" y="2249313"/>
                  <a:pt x="48288" y="2228296"/>
                  <a:pt x="0" y="2231136"/>
                </a:cubicBezTo>
                <a:cubicBezTo>
                  <a:pt x="11072" y="2264351"/>
                  <a:pt x="9144" y="2248929"/>
                  <a:pt x="9144" y="2276856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074920" y="3547872"/>
            <a:ext cx="576672" cy="2249793"/>
          </a:xfrm>
          <a:custGeom>
            <a:avLst/>
            <a:gdLst>
              <a:gd name="connsiteX0" fmla="*/ 0 w 576672"/>
              <a:gd name="connsiteY0" fmla="*/ 0 h 2249793"/>
              <a:gd name="connsiteX1" fmla="*/ 27432 w 576672"/>
              <a:gd name="connsiteY1" fmla="*/ 45720 h 2249793"/>
              <a:gd name="connsiteX2" fmla="*/ 45720 w 576672"/>
              <a:gd name="connsiteY2" fmla="*/ 73152 h 2249793"/>
              <a:gd name="connsiteX3" fmla="*/ 54864 w 576672"/>
              <a:gd name="connsiteY3" fmla="*/ 100584 h 2249793"/>
              <a:gd name="connsiteX4" fmla="*/ 73152 w 576672"/>
              <a:gd name="connsiteY4" fmla="*/ 128016 h 2249793"/>
              <a:gd name="connsiteX5" fmla="*/ 100584 w 576672"/>
              <a:gd name="connsiteY5" fmla="*/ 210312 h 2249793"/>
              <a:gd name="connsiteX6" fmla="*/ 109728 w 576672"/>
              <a:gd name="connsiteY6" fmla="*/ 237744 h 2249793"/>
              <a:gd name="connsiteX7" fmla="*/ 128016 w 576672"/>
              <a:gd name="connsiteY7" fmla="*/ 530352 h 2249793"/>
              <a:gd name="connsiteX8" fmla="*/ 146304 w 576672"/>
              <a:gd name="connsiteY8" fmla="*/ 713232 h 2249793"/>
              <a:gd name="connsiteX9" fmla="*/ 155448 w 576672"/>
              <a:gd name="connsiteY9" fmla="*/ 813816 h 2249793"/>
              <a:gd name="connsiteX10" fmla="*/ 182880 w 576672"/>
              <a:gd name="connsiteY10" fmla="*/ 1014984 h 2249793"/>
              <a:gd name="connsiteX11" fmla="*/ 192024 w 576672"/>
              <a:gd name="connsiteY11" fmla="*/ 1316736 h 2249793"/>
              <a:gd name="connsiteX12" fmla="*/ 210312 w 576672"/>
              <a:gd name="connsiteY12" fmla="*/ 1344168 h 2249793"/>
              <a:gd name="connsiteX13" fmla="*/ 219456 w 576672"/>
              <a:gd name="connsiteY13" fmla="*/ 1444752 h 2249793"/>
              <a:gd name="connsiteX14" fmla="*/ 246888 w 576672"/>
              <a:gd name="connsiteY14" fmla="*/ 1517904 h 2249793"/>
              <a:gd name="connsiteX15" fmla="*/ 256032 w 576672"/>
              <a:gd name="connsiteY15" fmla="*/ 1664208 h 2249793"/>
              <a:gd name="connsiteX16" fmla="*/ 265176 w 576672"/>
              <a:gd name="connsiteY16" fmla="*/ 1700784 h 2249793"/>
              <a:gd name="connsiteX17" fmla="*/ 274320 w 576672"/>
              <a:gd name="connsiteY17" fmla="*/ 1828800 h 2249793"/>
              <a:gd name="connsiteX18" fmla="*/ 292608 w 576672"/>
              <a:gd name="connsiteY18" fmla="*/ 1892808 h 2249793"/>
              <a:gd name="connsiteX19" fmla="*/ 301752 w 576672"/>
              <a:gd name="connsiteY19" fmla="*/ 1938528 h 2249793"/>
              <a:gd name="connsiteX20" fmla="*/ 329184 w 576672"/>
              <a:gd name="connsiteY20" fmla="*/ 1965960 h 2249793"/>
              <a:gd name="connsiteX21" fmla="*/ 356616 w 576672"/>
              <a:gd name="connsiteY21" fmla="*/ 2057400 h 2249793"/>
              <a:gd name="connsiteX22" fmla="*/ 374904 w 576672"/>
              <a:gd name="connsiteY22" fmla="*/ 2084832 h 2249793"/>
              <a:gd name="connsiteX23" fmla="*/ 384048 w 576672"/>
              <a:gd name="connsiteY23" fmla="*/ 2112264 h 2249793"/>
              <a:gd name="connsiteX24" fmla="*/ 438912 w 576672"/>
              <a:gd name="connsiteY24" fmla="*/ 2185416 h 2249793"/>
              <a:gd name="connsiteX25" fmla="*/ 466344 w 576672"/>
              <a:gd name="connsiteY25" fmla="*/ 2203704 h 2249793"/>
              <a:gd name="connsiteX26" fmla="*/ 512064 w 576672"/>
              <a:gd name="connsiteY26" fmla="*/ 2249424 h 2249793"/>
              <a:gd name="connsiteX27" fmla="*/ 576072 w 576672"/>
              <a:gd name="connsiteY27" fmla="*/ 2240280 h 2249793"/>
              <a:gd name="connsiteX28" fmla="*/ 566928 w 576672"/>
              <a:gd name="connsiteY28" fmla="*/ 2240280 h 224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6672" h="2249793">
                <a:moveTo>
                  <a:pt x="0" y="0"/>
                </a:moveTo>
                <a:cubicBezTo>
                  <a:pt x="9144" y="15240"/>
                  <a:pt x="18012" y="30649"/>
                  <a:pt x="27432" y="45720"/>
                </a:cubicBezTo>
                <a:cubicBezTo>
                  <a:pt x="33257" y="55039"/>
                  <a:pt x="40805" y="63322"/>
                  <a:pt x="45720" y="73152"/>
                </a:cubicBezTo>
                <a:cubicBezTo>
                  <a:pt x="50031" y="81773"/>
                  <a:pt x="50553" y="91963"/>
                  <a:pt x="54864" y="100584"/>
                </a:cubicBezTo>
                <a:cubicBezTo>
                  <a:pt x="59779" y="110414"/>
                  <a:pt x="68689" y="117973"/>
                  <a:pt x="73152" y="128016"/>
                </a:cubicBezTo>
                <a:lnTo>
                  <a:pt x="100584" y="210312"/>
                </a:lnTo>
                <a:lnTo>
                  <a:pt x="109728" y="237744"/>
                </a:lnTo>
                <a:cubicBezTo>
                  <a:pt x="135166" y="492127"/>
                  <a:pt x="96411" y="87885"/>
                  <a:pt x="128016" y="530352"/>
                </a:cubicBezTo>
                <a:cubicBezTo>
                  <a:pt x="132381" y="591460"/>
                  <a:pt x="140403" y="652253"/>
                  <a:pt x="146304" y="713232"/>
                </a:cubicBezTo>
                <a:cubicBezTo>
                  <a:pt x="149547" y="746742"/>
                  <a:pt x="151924" y="780335"/>
                  <a:pt x="155448" y="813816"/>
                </a:cubicBezTo>
                <a:cubicBezTo>
                  <a:pt x="174745" y="997138"/>
                  <a:pt x="155321" y="932308"/>
                  <a:pt x="182880" y="1014984"/>
                </a:cubicBezTo>
                <a:cubicBezTo>
                  <a:pt x="185928" y="1115568"/>
                  <a:pt x="183667" y="1216453"/>
                  <a:pt x="192024" y="1316736"/>
                </a:cubicBezTo>
                <a:cubicBezTo>
                  <a:pt x="192937" y="1327688"/>
                  <a:pt x="208009" y="1333422"/>
                  <a:pt x="210312" y="1344168"/>
                </a:cubicBezTo>
                <a:cubicBezTo>
                  <a:pt x="217366" y="1377087"/>
                  <a:pt x="215007" y="1411381"/>
                  <a:pt x="219456" y="1444752"/>
                </a:cubicBezTo>
                <a:cubicBezTo>
                  <a:pt x="223983" y="1478707"/>
                  <a:pt x="231573" y="1487274"/>
                  <a:pt x="246888" y="1517904"/>
                </a:cubicBezTo>
                <a:cubicBezTo>
                  <a:pt x="249936" y="1566672"/>
                  <a:pt x="251170" y="1615587"/>
                  <a:pt x="256032" y="1664208"/>
                </a:cubicBezTo>
                <a:cubicBezTo>
                  <a:pt x="257282" y="1676713"/>
                  <a:pt x="263788" y="1688294"/>
                  <a:pt x="265176" y="1700784"/>
                </a:cubicBezTo>
                <a:cubicBezTo>
                  <a:pt x="269900" y="1743303"/>
                  <a:pt x="269596" y="1786281"/>
                  <a:pt x="274320" y="1828800"/>
                </a:cubicBezTo>
                <a:cubicBezTo>
                  <a:pt x="277741" y="1859587"/>
                  <a:pt x="285672" y="1865065"/>
                  <a:pt x="292608" y="1892808"/>
                </a:cubicBezTo>
                <a:cubicBezTo>
                  <a:pt x="296377" y="1907886"/>
                  <a:pt x="294801" y="1924627"/>
                  <a:pt x="301752" y="1938528"/>
                </a:cubicBezTo>
                <a:cubicBezTo>
                  <a:pt x="307535" y="1950094"/>
                  <a:pt x="320040" y="1956816"/>
                  <a:pt x="329184" y="1965960"/>
                </a:cubicBezTo>
                <a:cubicBezTo>
                  <a:pt x="334296" y="1986406"/>
                  <a:pt x="347711" y="2044043"/>
                  <a:pt x="356616" y="2057400"/>
                </a:cubicBezTo>
                <a:cubicBezTo>
                  <a:pt x="362712" y="2066544"/>
                  <a:pt x="369989" y="2075002"/>
                  <a:pt x="374904" y="2084832"/>
                </a:cubicBezTo>
                <a:cubicBezTo>
                  <a:pt x="379215" y="2093453"/>
                  <a:pt x="379737" y="2103643"/>
                  <a:pt x="384048" y="2112264"/>
                </a:cubicBezTo>
                <a:cubicBezTo>
                  <a:pt x="392490" y="2129147"/>
                  <a:pt x="432183" y="2178687"/>
                  <a:pt x="438912" y="2185416"/>
                </a:cubicBezTo>
                <a:cubicBezTo>
                  <a:pt x="446683" y="2193187"/>
                  <a:pt x="457200" y="2197608"/>
                  <a:pt x="466344" y="2203704"/>
                </a:cubicBezTo>
                <a:cubicBezTo>
                  <a:pt x="475923" y="2218073"/>
                  <a:pt x="490293" y="2247247"/>
                  <a:pt x="512064" y="2249424"/>
                </a:cubicBezTo>
                <a:cubicBezTo>
                  <a:pt x="533510" y="2251569"/>
                  <a:pt x="554813" y="2243823"/>
                  <a:pt x="576072" y="2240280"/>
                </a:cubicBezTo>
                <a:cubicBezTo>
                  <a:pt x="579079" y="2239779"/>
                  <a:pt x="569976" y="2240280"/>
                  <a:pt x="566928" y="224028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408442" y="3157683"/>
            <a:ext cx="4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46909" y="315768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100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803184" y="315224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430840" y="3933056"/>
            <a:ext cx="2429" cy="26058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595391" y="4653136"/>
            <a:ext cx="82801" cy="18857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Двойная стрелка влево/вправо 55"/>
          <p:cNvSpPr/>
          <p:nvPr/>
        </p:nvSpPr>
        <p:spPr>
          <a:xfrm>
            <a:off x="4462401" y="6291245"/>
            <a:ext cx="1207322" cy="167778"/>
          </a:xfrm>
          <a:prstGeom prst="left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323528" y="6092256"/>
            <a:ext cx="4120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 итоговой стоимости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(Область допустимых согласованных решений)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Двойная стрелка влево/вправо 58"/>
          <p:cNvSpPr/>
          <p:nvPr/>
        </p:nvSpPr>
        <p:spPr>
          <a:xfrm>
            <a:off x="3635896" y="3717032"/>
            <a:ext cx="1423127" cy="144016"/>
          </a:xfrm>
          <a:prstGeom prst="leftRight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войная стрелка влево/вправо 61"/>
          <p:cNvSpPr/>
          <p:nvPr/>
        </p:nvSpPr>
        <p:spPr>
          <a:xfrm>
            <a:off x="4431591" y="3976704"/>
            <a:ext cx="628183" cy="144016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92996" y="3764870"/>
            <a:ext cx="3035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Область согласования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итоговой стоимости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методов определения границ интервалов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итогового значения стоимости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038610"/>
              </p:ext>
            </p:extLst>
          </p:nvPr>
        </p:nvGraphicFramePr>
        <p:xfrm>
          <a:off x="457201" y="836712"/>
          <a:ext cx="8229599" cy="57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3"/>
                <a:gridCol w="936104"/>
                <a:gridCol w="792088"/>
                <a:gridCol w="1152128"/>
                <a:gridCol w="1008112"/>
                <a:gridCol w="1224136"/>
                <a:gridCol w="586408"/>
              </a:tblGrid>
              <a:tr h="341202"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Обосно-ван-ность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-вер-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ность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 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неопред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факторов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Допустимость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863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ФСО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Заказчик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886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 до ∞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886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Обобщенная экспертная оценка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(№1)/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1(№7)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2465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</a:t>
                      </a:r>
                      <a:r>
                        <a:rPr lang="ru-RU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чувствит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учета обобщен. </a:t>
                      </a:r>
                      <a:r>
                        <a:rPr lang="ru-RU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результов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имитаци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онных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8865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Имитац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подходов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8865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Имитац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моделирование</a:t>
                      </a:r>
                    </a:p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процесса принятия  </a:t>
                      </a:r>
                      <a:r>
                        <a:rPr lang="ru-RU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многокрит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решен. о  стоимости оценщиком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01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78403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 расчета доверительного интервала стоимости</a:t>
            </a:r>
            <a:b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(сравнительный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подход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прибл. лог. нормальное распределение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1612" y="836712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>
              <a:buAutoNum type="arabicPeriod"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из аналогов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независимых случайных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ценообразующих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которого в отчете имеются достоверные данные об интервалах изменения или характеристиках распределения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из аналогов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минимального и максимального значений стоимости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одновременной реализации минимальных или максимальных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значений всех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ценообразующих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факторов. Для расчета используются исходная информация и алгоритмы, приведенные в отчете об оценке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>
              <a:tabLst>
                <a:tab pos="87313" algn="l"/>
                <a:tab pos="263525" algn="l"/>
              </a:tabLs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параметра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RlgV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размаха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логарифмов стоимости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>
              <a:tabLst>
                <a:tab pos="363538" algn="l"/>
              </a:tabLs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расчетных значений границ доверительных интервалов и средних значений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зависимостям, показанным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слайдах 11 и 12, а также соответствующих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вариации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lgV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из аналогов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>
              <a:buAutoNum type="arabicPeriod" startAt="5"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внутригрупповой, межгрупповой и общей дисперсий,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доверительного интервала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коэффициента  вариации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значения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логарифма стоимости (нормальное распределение).</a:t>
            </a:r>
          </a:p>
          <a:p>
            <a:pPr marL="363538" indent="-363538">
              <a:buFontTx/>
              <a:buAutoNum type="arabicPeriod" startAt="5"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среднего значения, границ доверительного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  вариации итогового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подхода.</a:t>
            </a:r>
          </a:p>
          <a:p>
            <a:pPr marL="363538" lvl="0" indent="-363538">
              <a:buAutoNum type="arabicPeriod" startAt="5"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4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78403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83671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реализован новый методический подход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определению границ доверительных интервалов итогового значения стоимости.</a:t>
            </a:r>
          </a:p>
          <a:p>
            <a:pPr lvl="0"/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Новизна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обобщенных результатов имитационных экспериментов для типовых алгоритмов оценки, которые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методике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использовании методов многокритериальных ЗПР для согласования и определения границ интервалов стоимости. </a:t>
            </a: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 Показано, что для нормального и равномерного законов распределения случайных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парметров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ценообразующих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факторов в широком диапазоне  изменения параметров рассеяния распределения стоимости являются приближенно логарифмически-нормальными.</a:t>
            </a:r>
          </a:p>
          <a:p>
            <a:pPr marL="457200" lvl="0" indent="-457200">
              <a:buAutoNum type="arabicPeriod" startAt="3"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апробацию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определения</a:t>
            </a:r>
          </a:p>
          <a:p>
            <a:pPr lvl="0"/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доверительных интервалов и определения существенности расхождения оценок разными подходами и несколькими оценщиками с использованием границ доверительных интервалов.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7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78403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Приложение - литература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764704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Лейфер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Л.А. Характеристики точности и неопределенности оценки. Модели методы их определения. .На рубеже 20-летия:  Сборник научно-методических статей - М.: Общероссийская общественная организация  "Российское общество оценщиков". 2013. - 368с.; ил.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www.appraiser.ru/UserFiles/File/Conference/ROO-06-2013/docs/Leyfer.pdf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Л.А.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Лейфер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Точность и неопределенность оценки: проблемы, пути решения // «Регистр оценщиков» 2012, №11.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Лужанский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Б.Е. Экспертиза отчетов об оценке стоимости на существенность расхождения оценок. Методический подход. "Appraiser.RU. Вестник оценщика", март 2013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buFontTx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Лужанский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Б.Е. Методика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доверительных интервалов стоимости по данным отчета об оценке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Стоимость собственности: оценка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управление: 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атериалы пятой Международной научно-практической конференции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[22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2013 г.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сб.ст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/ сост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И.В. Косорукова. – М.: Московский финансово-промышленный университет «Синергия», 2013. 416 с.</a:t>
            </a:r>
          </a:p>
          <a:p>
            <a:pPr marL="228600" lvl="0" indent="-228600">
              <a:buFontTx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Лужанский Б.Е. Методика оценки неопределенности результатов и существенности расхождения стоимости по данным отчетов по об оценке //«Регистр оценщиков» 2013, №14.</a:t>
            </a:r>
          </a:p>
          <a:p>
            <a:pPr marL="228600" indent="-228600">
              <a:buFontTx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Лужанский Б.Е.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стоимости с учетом погрешности и неопределенности исходной информации. – Московский оценщик, №1 (32), февраль 2005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buFontTx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Лужанский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Б.Е. Оценка стоимости научно-технической продукции. Имитационное моделирование инновационного бизнес-процесса (бизнеса). - Вопросы оценки, №2, 2002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buFontTx/>
              <a:buAutoNum type="arabicPeriod"/>
            </a:pP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Voyloshnikov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notification+zrdpleegpl1z@facebookmail.com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В.И.Лебединский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М.О. Ильин. Практические рекомендации по установлению диапазонов стоимости, полученной различными подходами или методами, 03.06.2015.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http://srosovet.ru/press/news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buFontTx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Костин А.В., Смирнов В.В. Полнота, точность, неопределенность и нечеткость в оценке стоимости. Согласование результатов оценки, основанное на нечеткой логике //«Регистр оценщиков» 2012, №11.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Артеменков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И.Л. Отражение неопределенности в стоимостной оценке //«Регистр оценщиков» 2012, №11.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Слуцкий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А. Неопределенность и точность оценки стоимости: неоклассическая перспектива // «Регистр оценщиков» 2012, №11.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Зельдин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М.А., Баринов Н.П.,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Аббасов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М.Э. Как распределены цены на рынке гомогенных товаров // «Регистр оценщиков» 2012, №11.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Зельдин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М.А., Баринов Н.П.,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Аббасов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М.Э. Доверительный интервал для среднего по выборке из конечной генеральной совокупности // «Регистр оценщиков» 2012, №11.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Баринов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Н.П.,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Аббасов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М.Э.,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Пущаенко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Н.А. Неопределенность оценки рыночной стоимости, полученной по модели множественной регрессии //«Регистр оценщиков» 2013, №14.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оценки RICS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Российское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2008. P 5 Неопределенность при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78403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ЦЕЛИ РАБОТЫ</a:t>
            </a:r>
            <a:endParaRPr lang="ru-RU" sz="24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3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Разработка методических рекомендаций по определению и обоснованию: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Границ интервалов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стоимости для каждого из используемых подходов (методов) и итогового значения стоимости,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Процедуры согласования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получения итогового значения стоимости,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Существенности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расхождения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оценок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стоимости.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Уровня  качества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оценок стоимости одного объекта.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78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78403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МЕТОДОЛОГИЧЕСКИЕ ПРОБЛЕМЫ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9896" y="835913"/>
            <a:ext cx="81369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57200">
              <a:buAutoNum type="arabicPeriod"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количественной оценки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неопределенностей, </a:t>
            </a: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порождаемых процедурами согласования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оценок </a:t>
            </a: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качественных суждений оценщика (имеющих концептуальную, а не </a:t>
            </a:r>
            <a:r>
              <a:rPr lang="ru-RU" sz="2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сохастическую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природу).</a:t>
            </a:r>
          </a:p>
          <a:p>
            <a:pPr marL="6350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Основные вопросы:</a:t>
            </a:r>
          </a:p>
          <a:p>
            <a:pPr marL="63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1.1. Чем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существу является процесс оценки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стоимости? </a:t>
            </a:r>
          </a:p>
          <a:p>
            <a:pPr marL="34925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«Приближенное экономическое измерение …» </a:t>
            </a:r>
          </a:p>
          <a:p>
            <a:pPr marL="34925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«Процесс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принятия профессиональным оценщиком решения об оценочной стоимости в условиях неопределенности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риска»</a:t>
            </a:r>
          </a:p>
          <a:p>
            <a:pPr marL="63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1.2. Какие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цели  преследует процедура согласования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промежуточных результатов оценки и границ их интервалов?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635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Насколько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рыночные стоимости,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определенные различными подходами и 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результате их «согласования» соответствуют определению рыночной стоимости в ФЗ № 135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35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1.4. Могут ли промежуточные результаты оценки учитываться в процессе согласования оценок, если их отличие существенно?</a:t>
            </a:r>
          </a:p>
          <a:p>
            <a:pPr marL="635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1.5.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определить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«существенность»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расхождения оценок?</a:t>
            </a:r>
          </a:p>
          <a:p>
            <a:pPr marL="63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1.6. Как определить  «уровень качества» различных оценок стоимости одного объекта?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2970" y="273839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МЕТОДОЛОГИЧЕСКИЕ ПРОБЛЕМЫ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21253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МЕТОДОЛОГИЧЕСКИЕ ПРОБЛЕМЫ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9896" y="835913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57200">
              <a:buAutoNum type="arabicPeriod" startAt="2"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количественной оценки параметров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распределения</a:t>
            </a:r>
          </a:p>
          <a:p>
            <a:pPr marL="6350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оценочной </a:t>
            </a: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стоимости (как минимум, интервала рассеяния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marL="63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2.1. Обеспечение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достаточно полной и достоверной информации о параметрах  распределения (как минимум - об интервалах и законах распределения) всех существенных случайных и неопределенных факторов, имеющих стохастический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характер.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635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Выбор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теории и методики для получения параметров распределения стоимости для каждого из использованных в отчете методов во всех диапазонах случайных и неопределенных факторов (экспертная оценки, анализ чувствительности, имитационное моделирование и т.п.).</a:t>
            </a:r>
          </a:p>
          <a:p>
            <a:pPr marL="63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2.3. Разработка рабочей математической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модели для ЭВМ.</a:t>
            </a:r>
          </a:p>
          <a:p>
            <a:pPr marL="635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2.4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Проведение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вычислений по модели, анализ и обобщение результатов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350"/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решении концептуальных проблем 1, проблема 2 в наиболее полном объеме может быть решена методом экономико-математического (имитационного) моделирования процесса оценки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4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2970" y="273839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МЕТОДОЛОГИЧЕСКИЕ ОСНОВЫ РЕКОМЕНДАЦИЙ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10864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оценки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границы ее доверительного интервала являются случайными величинами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распределения которых зависят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множества случайных и неопределенных факторов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Оценочная деятельность описывается теорией принятия решении (ТПР). 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с использованием общей теорией измерений (ОТИ)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77146"/>
              </p:ext>
            </p:extLst>
          </p:nvPr>
        </p:nvGraphicFramePr>
        <p:xfrm>
          <a:off x="539552" y="3247072"/>
          <a:ext cx="8075243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6706"/>
                <a:gridCol w="936104"/>
                <a:gridCol w="802433"/>
              </a:tblGrid>
              <a:tr h="3231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 сравнения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ТПР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ОТИ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74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суждений оценщика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16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концептуальных неопределенностей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39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различных методов для учета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влияния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нескольких критериев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95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ограничений на область допустимых решений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24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учета допустимого уровня отклонения от оптимального (идеального) решения и получения области удовлетворительных решений (оценки отличаются несущественно) ……..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02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78403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Гистограмма распределения скорректированной стоимости аналога </a:t>
            </a:r>
            <a:b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результатам имитационного моделирования 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226480"/>
              </p:ext>
            </p:extLst>
          </p:nvPr>
        </p:nvGraphicFramePr>
        <p:xfrm>
          <a:off x="806376" y="1031528"/>
          <a:ext cx="7891288" cy="522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5934384"/>
            <a:ext cx="40908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5949280"/>
            <a:ext cx="40908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248" y="5934384"/>
            <a:ext cx="50405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42,2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НАКОПЛЕННАЯ ВЕРОЯТНОСТЬ  СТОИМОСТИ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23256" cy="365125"/>
          </a:xfrm>
        </p:spPr>
        <p:txBody>
          <a:bodyPr/>
          <a:lstStyle/>
          <a:p>
            <a:fld id="{8864738A-342F-4BEB-ABC3-1B0E6EE23BCC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52736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5076056" y="2276872"/>
            <a:ext cx="0" cy="30963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5104123" y="5373216"/>
            <a:ext cx="1973" cy="9361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051720" y="5085184"/>
            <a:ext cx="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51720" y="5373216"/>
            <a:ext cx="1973" cy="9361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053693" y="6237312"/>
            <a:ext cx="3052403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403648" y="2060848"/>
            <a:ext cx="3688149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52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параметры имитационной модели. Пример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82828"/>
              </p:ext>
            </p:extLst>
          </p:nvPr>
        </p:nvGraphicFramePr>
        <p:xfrm>
          <a:off x="539552" y="692696"/>
          <a:ext cx="8208912" cy="4689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72"/>
                <a:gridCol w="864096"/>
                <a:gridCol w="792088"/>
                <a:gridCol w="1368152"/>
                <a:gridCol w="851344"/>
                <a:gridCol w="942480"/>
                <a:gridCol w="942480"/>
              </a:tblGrid>
              <a:tr h="100082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Неопределенные факторы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Размер-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ность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Закон распределения вероятности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Равномерный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3384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Нормальный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Экспер</a:t>
                      </a:r>
                      <a:r>
                        <a:rPr lang="ru-RU" sz="1600" b="1" dirty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Диапаз</a:t>
                      </a:r>
                      <a:r>
                        <a:rPr lang="ru-RU" sz="1600" b="1" dirty="0" smtClean="0">
                          <a:effectLst/>
                        </a:rPr>
                        <a:t>. (80%)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Экспер</a:t>
                      </a:r>
                      <a:r>
                        <a:rPr lang="ru-RU" sz="1600" b="1" dirty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Среднее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Ст. </a:t>
                      </a:r>
                      <a:r>
                        <a:rPr lang="ru-RU" sz="1600" b="1" dirty="0" err="1" smtClean="0">
                          <a:effectLst/>
                        </a:rPr>
                        <a:t>погр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0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Внешние: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0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Темп инфляции (дол.)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% год.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1,92-2,88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0,24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0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Кредитная ставка по дол.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% год.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4,8-7,2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0,6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7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Коэффициент </a:t>
                      </a:r>
                      <a:r>
                        <a:rPr lang="ru-RU" sz="1600" b="1" dirty="0" err="1" smtClean="0">
                          <a:effectLst/>
                        </a:rPr>
                        <a:t>дисконтир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% год.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10-26 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0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Прогнозы: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введенных </a:t>
                      </a:r>
                      <a:r>
                        <a:rPr lang="ru-RU" sz="1600" b="1" dirty="0" smtClean="0">
                          <a:effectLst/>
                        </a:rPr>
                        <a:t>в производство </a:t>
                      </a:r>
                      <a:r>
                        <a:rPr lang="ru-RU" sz="1600" b="1" dirty="0">
                          <a:effectLst/>
                        </a:rPr>
                        <a:t>установок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шт./год 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40-60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 (</a:t>
                      </a:r>
                      <a:r>
                        <a:rPr lang="en-US" sz="1600" b="1" dirty="0">
                          <a:effectLst/>
                        </a:rPr>
                        <a:t>t</a:t>
                      </a:r>
                      <a:r>
                        <a:rPr lang="ru-RU" sz="1600" b="1" dirty="0">
                          <a:effectLst/>
                        </a:rPr>
                        <a:t>&gt;10)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(</a:t>
                      </a:r>
                      <a:r>
                        <a:rPr lang="en-US" sz="1600" b="1">
                          <a:effectLst/>
                        </a:rPr>
                        <a:t>t</a:t>
                      </a:r>
                      <a:r>
                        <a:rPr lang="ru-RU" sz="1600" b="1">
                          <a:effectLst/>
                        </a:rPr>
                        <a:t>&gt;10)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0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доход на 1 </a:t>
                      </a:r>
                      <a:r>
                        <a:rPr lang="ru-RU" sz="1600" b="1" dirty="0" smtClean="0">
                          <a:effectLst/>
                        </a:rPr>
                        <a:t>установку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т. д./ед.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66435-99652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83043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8304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себестоимость продукции на 1 установку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т. д./ед.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50229-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61391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55810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2790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стоимость 1 установки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т. д./ед.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66435-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99652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+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83043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8304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Внутренние: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Управляемые  </a:t>
                      </a:r>
                      <a:r>
                        <a:rPr lang="ru-RU" sz="1600" b="1" dirty="0" smtClean="0">
                          <a:effectLst/>
                        </a:rPr>
                        <a:t>входы: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Ставка роялти по Патенту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70535" algn="l"/>
                        </a:tabLst>
                      </a:pPr>
                      <a:r>
                        <a:rPr lang="ru-RU" sz="1600" b="1">
                          <a:effectLst/>
                        </a:rPr>
                        <a:t>%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2,8-3,6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+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3,2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0,2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592" marR="375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5733256"/>
            <a:ext cx="8280920" cy="67710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Rl</a:t>
            </a:r>
            <a:r>
              <a:rPr lang="en-US" b="1" dirty="0" smtClean="0"/>
              <a:t> = V(Pi min), </a:t>
            </a:r>
            <a:r>
              <a:rPr lang="en-US" b="1" dirty="0" err="1" smtClean="0"/>
              <a:t>Rr</a:t>
            </a:r>
            <a:r>
              <a:rPr lang="en-US" b="1" dirty="0" smtClean="0"/>
              <a:t> = V(Pi max); i=1,…,n.</a:t>
            </a:r>
            <a:r>
              <a:rPr lang="ru-RU" b="1" dirty="0" smtClean="0"/>
              <a:t> </a:t>
            </a:r>
            <a:r>
              <a:rPr lang="ru-RU" b="1" u="sng" dirty="0" smtClean="0"/>
              <a:t>РАСЧЕТНЫЙ ПАРАМЕТР ЧУВСТВИТЕЛЬНОСТИ</a:t>
            </a:r>
          </a:p>
          <a:p>
            <a:r>
              <a:rPr lang="en-US" b="1" dirty="0" smtClean="0"/>
              <a:t>–</a:t>
            </a:r>
            <a:r>
              <a:rPr lang="ru-RU" b="1" dirty="0" smtClean="0"/>
              <a:t> РАЗМАХ ЛОГАРИФМОВ СТОИМОСТИ    </a:t>
            </a:r>
            <a:r>
              <a:rPr lang="en-US" sz="2000" b="1" dirty="0" err="1" smtClean="0"/>
              <a:t>RlgV</a:t>
            </a:r>
            <a:r>
              <a:rPr lang="en-US" sz="2000" b="1" dirty="0" smtClean="0"/>
              <a:t> </a:t>
            </a:r>
            <a:r>
              <a:rPr lang="en-US" sz="2000" b="1" dirty="0"/>
              <a:t>= </a:t>
            </a:r>
            <a:r>
              <a:rPr lang="en-US" sz="2000" b="1" dirty="0" err="1"/>
              <a:t>lgRr</a:t>
            </a:r>
            <a:r>
              <a:rPr lang="en-US" sz="2000" b="1" dirty="0"/>
              <a:t> – </a:t>
            </a:r>
            <a:r>
              <a:rPr lang="en-US" sz="2000" b="1" dirty="0" err="1"/>
              <a:t>lg</a:t>
            </a:r>
            <a:r>
              <a:rPr lang="en-US" sz="2000" b="1" dirty="0"/>
              <a:t> </a:t>
            </a:r>
            <a:r>
              <a:rPr lang="en-US" sz="2000" b="1" dirty="0" err="1" smtClean="0"/>
              <a:t>Rr</a:t>
            </a:r>
            <a:r>
              <a:rPr lang="en-US" sz="2000" b="1" dirty="0" err="1"/>
              <a:t>l</a:t>
            </a:r>
            <a:r>
              <a:rPr lang="en-US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820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78403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Интегральные функции распределения стоимости (ДДП)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/>
          </p:nvPr>
        </p:nvGraphicFramePr>
        <p:xfrm>
          <a:off x="1763688" y="1124744"/>
          <a:ext cx="6003925" cy="530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Диаграмма" r:id="rId3" imgW="6019908" imgH="5311068" progId="Excel.Chart.8">
                  <p:embed/>
                </p:oleObj>
              </mc:Choice>
              <mc:Fallback>
                <p:oleObj name="Диаграмма" r:id="rId3" imgW="6019908" imgH="531106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124744"/>
                        <a:ext cx="6003925" cy="5303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303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738A-342F-4BEB-ABC3-1B0E6EE23BC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4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2057</Words>
  <Application>Microsoft Office PowerPoint</Application>
  <PresentationFormat>Экран (4:3)</PresentationFormat>
  <Paragraphs>461</Paragraphs>
  <Slides>19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Диаграмма</vt:lpstr>
      <vt:lpstr> проф., д.т.н., Б.Е. Лужанский               Председатель «Комитета по научному и методическому                       обеспечению  оценочной деятельности» СРО НКСО и РКО   ОПРЕДЕЛЕНИЕ ИНТЕРВАЛОВ И ОБОСНОВАНИЕ  ПРОЦЕДУРЫ СОГЛАСОВАНИЯ СТОИМОСТИ В СООТВЕТСТВИИ С НОВЫМИ ФСО  bel1935@mail.ru; belugansky@mailfrom.ru </vt:lpstr>
      <vt:lpstr>ЦЕЛИ РАБОТЫ</vt:lpstr>
      <vt:lpstr>МЕТОДОЛОГИЧЕСКИЕ ПРОБЛЕМЫ</vt:lpstr>
      <vt:lpstr>МЕТОДОЛОГИЧЕСКИЕ ПРОБЛЕМЫ</vt:lpstr>
      <vt:lpstr>МЕТОДОЛОГИЧЕСКИЕ ОСНОВЫ РЕКОМЕНДАЦИЙ</vt:lpstr>
      <vt:lpstr>Гистограмма распределения скорректированной стоимости аналога  по результатам имитационного моделирования </vt:lpstr>
      <vt:lpstr>НАКОПЛЕННАЯ ВЕРОЯТНОСТЬ  СТОИМОСТИ</vt:lpstr>
      <vt:lpstr>Основные параметры имитационной модели. Пример </vt:lpstr>
      <vt:lpstr>Интегральные функции распределения стоимости (ДДП)</vt:lpstr>
      <vt:lpstr>Интегральные функции распределения стоимости аналогов  (метод прямого сравнения продаж)</vt:lpstr>
      <vt:lpstr>Обобщенные расчетные зависимости границ доверительного интервала (80%; n=9) и среднего  значения скорректированной стоимости аналогов</vt:lpstr>
      <vt:lpstr>Обобщенные расчетные зависимости границ доверительного интервала (80%) и среднего  значения скорректированной стоимости аналогов</vt:lpstr>
      <vt:lpstr>3. Перечень основных факторов и критериев, которые следует учитывать при обосновании выбора подходов (методов) оценки </vt:lpstr>
      <vt:lpstr>4. Сравнение подходов по степени соответствия определению рыночной стоимости по ФЗ № 135 </vt:lpstr>
      <vt:lpstr>1.2.3. Цели согласования промежуточных результатов по стоимостям, определенных различными подходами (методами):</vt:lpstr>
      <vt:lpstr>Сравнение методов определения границ интервалов  итогового значения стоимости</vt:lpstr>
      <vt:lpstr>Алгоритм расчета доверительного интервала стоимости  (сравнительный подход, прибл. лог. нормальное распределение)</vt:lpstr>
      <vt:lpstr>ВЫВОДЫ</vt:lpstr>
      <vt:lpstr>Приложение - литература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</dc:creator>
  <cp:lastModifiedBy>Борис Ефимович Лужанский</cp:lastModifiedBy>
  <cp:revision>140</cp:revision>
  <cp:lastPrinted>2013-11-19T10:09:06Z</cp:lastPrinted>
  <dcterms:created xsi:type="dcterms:W3CDTF">2013-10-20T14:21:30Z</dcterms:created>
  <dcterms:modified xsi:type="dcterms:W3CDTF">2015-06-08T16:00:19Z</dcterms:modified>
</cp:coreProperties>
</file>